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302" r:id="rId4"/>
    <p:sldId id="259" r:id="rId5"/>
    <p:sldId id="266" r:id="rId6"/>
    <p:sldId id="267" r:id="rId7"/>
    <p:sldId id="268" r:id="rId8"/>
    <p:sldId id="269" r:id="rId9"/>
    <p:sldId id="270" r:id="rId10"/>
    <p:sldId id="305" r:id="rId11"/>
    <p:sldId id="272" r:id="rId12"/>
    <p:sldId id="273" r:id="rId13"/>
    <p:sldId id="307" r:id="rId14"/>
    <p:sldId id="274" r:id="rId15"/>
    <p:sldId id="275" r:id="rId16"/>
    <p:sldId id="276" r:id="rId17"/>
    <p:sldId id="277" r:id="rId18"/>
    <p:sldId id="278" r:id="rId19"/>
    <p:sldId id="301" r:id="rId20"/>
    <p:sldId id="303" r:id="rId21"/>
    <p:sldId id="30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FF66"/>
    <a:srgbClr val="33CC33"/>
    <a:srgbClr val="0000CC"/>
    <a:srgbClr val="E7FFE7"/>
    <a:srgbClr val="CCFFCC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83" autoAdjust="0"/>
    <p:restoredTop sz="78521" autoAdjust="0"/>
  </p:normalViewPr>
  <p:slideViewPr>
    <p:cSldViewPr>
      <p:cViewPr>
        <p:scale>
          <a:sx n="70" d="100"/>
          <a:sy n="70" d="100"/>
        </p:scale>
        <p:origin x="-888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2"/>
    </p:cViewPr>
  </p:sorterViewPr>
  <p:notesViewPr>
    <p:cSldViewPr>
      <p:cViewPr>
        <p:scale>
          <a:sx n="60" d="100"/>
          <a:sy n="60" d="100"/>
        </p:scale>
        <p:origin x="-1626" y="1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Query Lookup</c:v>
                </c:pt>
              </c:strCache>
            </c:strRef>
          </c:tx>
          <c:cat>
            <c:strRef>
              <c:f>Sheet1!$B$1:$D$1</c:f>
              <c:strCache>
                <c:ptCount val="3"/>
                <c:pt idx="0">
                  <c:v>NDCG@1</c:v>
                </c:pt>
                <c:pt idx="1">
                  <c:v>NDCG@3</c:v>
                </c:pt>
                <c:pt idx="2">
                  <c:v>NDCG@10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0.22000000000000008</c:v>
                </c:pt>
                <c:pt idx="1">
                  <c:v>0.2</c:v>
                </c:pt>
                <c:pt idx="2">
                  <c:v>0.21200000000000024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Heuristic</c:v>
                </c:pt>
              </c:strCache>
            </c:strRef>
          </c:tx>
          <c:cat>
            <c:strRef>
              <c:f>Sheet1!$B$1:$D$1</c:f>
              <c:strCache>
                <c:ptCount val="3"/>
                <c:pt idx="0">
                  <c:v>NDCG@1</c:v>
                </c:pt>
                <c:pt idx="1">
                  <c:v>NDCG@3</c:v>
                </c:pt>
                <c:pt idx="2">
                  <c:v>NDCG@10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0.3110000000000005</c:v>
                </c:pt>
                <c:pt idx="1">
                  <c:v>0.27900000000000008</c:v>
                </c:pt>
                <c:pt idx="2">
                  <c:v>0.27800000000000002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Probabilistic</c:v>
                </c:pt>
              </c:strCache>
            </c:strRef>
          </c:tx>
          <c:cat>
            <c:strRef>
              <c:f>Sheet1!$B$1:$D$1</c:f>
              <c:strCache>
                <c:ptCount val="3"/>
                <c:pt idx="0">
                  <c:v>NDCG@1</c:v>
                </c:pt>
                <c:pt idx="1">
                  <c:v>NDCG@3</c:v>
                </c:pt>
                <c:pt idx="2">
                  <c:v>NDCG@10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0.3130000000000005</c:v>
                </c:pt>
                <c:pt idx="1">
                  <c:v>0.28800000000000031</c:v>
                </c:pt>
                <c:pt idx="2">
                  <c:v>0.28800000000000031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Probabilistic+RW</c:v>
                </c:pt>
              </c:strCache>
            </c:strRef>
          </c:tx>
          <c:cat>
            <c:strRef>
              <c:f>Sheet1!$B$1:$D$1</c:f>
              <c:strCache>
                <c:ptCount val="3"/>
                <c:pt idx="0">
                  <c:v>NDCG@1</c:v>
                </c:pt>
                <c:pt idx="1">
                  <c:v>NDCG@3</c:v>
                </c:pt>
                <c:pt idx="2">
                  <c:v>NDCG@10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0.31700000000000056</c:v>
                </c:pt>
                <c:pt idx="1">
                  <c:v>0.29200000000000031</c:v>
                </c:pt>
                <c:pt idx="2">
                  <c:v>0.29300000000000032</c:v>
                </c:pt>
              </c:numCache>
            </c:numRef>
          </c:val>
        </c:ser>
        <c:axId val="32442624"/>
        <c:axId val="32854016"/>
      </c:barChart>
      <c:catAx>
        <c:axId val="32442624"/>
        <c:scaling>
          <c:orientation val="minMax"/>
        </c:scaling>
        <c:axPos val="b"/>
        <c:tickLblPos val="nextTo"/>
        <c:crossAx val="32854016"/>
        <c:crosses val="autoZero"/>
        <c:auto val="1"/>
        <c:lblAlgn val="ctr"/>
        <c:lblOffset val="100"/>
      </c:catAx>
      <c:valAx>
        <c:axId val="328540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NDCG</a:t>
                </a:r>
              </a:p>
            </c:rich>
          </c:tx>
        </c:title>
        <c:numFmt formatCode="General" sourceLinked="1"/>
        <c:tickLblPos val="nextTo"/>
        <c:crossAx val="32442624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Sheet1!$A$20</c:f>
              <c:strCache>
                <c:ptCount val="1"/>
                <c:pt idx="0">
                  <c:v>Trails</c:v>
                </c:pt>
              </c:strCache>
            </c:strRef>
          </c:tx>
          <c:cat>
            <c:strRef>
              <c:f>Sheet1!$B$19:$D$19</c:f>
              <c:strCache>
                <c:ptCount val="3"/>
                <c:pt idx="0">
                  <c:v>NDCG@1</c:v>
                </c:pt>
                <c:pt idx="1">
                  <c:v>NDCG@3</c:v>
                </c:pt>
                <c:pt idx="2">
                  <c:v>NDCG@10</c:v>
                </c:pt>
              </c:strCache>
            </c:strRef>
          </c:cat>
          <c:val>
            <c:numRef>
              <c:f>Sheet1!$B$20:$D$20</c:f>
              <c:numCache>
                <c:formatCode>General</c:formatCode>
                <c:ptCount val="3"/>
                <c:pt idx="0">
                  <c:v>0.31700000000000056</c:v>
                </c:pt>
                <c:pt idx="1">
                  <c:v>0.29200000000000031</c:v>
                </c:pt>
                <c:pt idx="2">
                  <c:v>0.29300000000000032</c:v>
                </c:pt>
              </c:numCache>
            </c:numRef>
          </c:val>
        </c:ser>
        <c:ser>
          <c:idx val="1"/>
          <c:order val="1"/>
          <c:tx>
            <c:strRef>
              <c:f>Sheet1!$A$21</c:f>
              <c:strCache>
                <c:ptCount val="1"/>
                <c:pt idx="0">
                  <c:v>Result Clicks</c:v>
                </c:pt>
              </c:strCache>
            </c:strRef>
          </c:tx>
          <c:cat>
            <c:strRef>
              <c:f>Sheet1!$B$19:$D$19</c:f>
              <c:strCache>
                <c:ptCount val="3"/>
                <c:pt idx="0">
                  <c:v>NDCG@1</c:v>
                </c:pt>
                <c:pt idx="1">
                  <c:v>NDCG@3</c:v>
                </c:pt>
                <c:pt idx="2">
                  <c:v>NDCG@10</c:v>
                </c:pt>
              </c:strCache>
            </c:strRef>
          </c:cat>
          <c:val>
            <c:numRef>
              <c:f>Sheet1!$B$21:$D$21</c:f>
              <c:numCache>
                <c:formatCode>General</c:formatCode>
                <c:ptCount val="3"/>
                <c:pt idx="0">
                  <c:v>0.29600000000000032</c:v>
                </c:pt>
                <c:pt idx="1">
                  <c:v>0.27400000000000002</c:v>
                </c:pt>
                <c:pt idx="2">
                  <c:v>0.27700000000000002</c:v>
                </c:pt>
              </c:numCache>
            </c:numRef>
          </c:val>
        </c:ser>
        <c:ser>
          <c:idx val="2"/>
          <c:order val="2"/>
          <c:tx>
            <c:strRef>
              <c:f>Sheet1!$A$22</c:f>
              <c:strCache>
                <c:ptCount val="1"/>
                <c:pt idx="0">
                  <c:v>Destinations</c:v>
                </c:pt>
              </c:strCache>
            </c:strRef>
          </c:tx>
          <c:cat>
            <c:strRef>
              <c:f>Sheet1!$B$19:$D$19</c:f>
              <c:strCache>
                <c:ptCount val="3"/>
                <c:pt idx="0">
                  <c:v>NDCG@1</c:v>
                </c:pt>
                <c:pt idx="1">
                  <c:v>NDCG@3</c:v>
                </c:pt>
                <c:pt idx="2">
                  <c:v>NDCG@10</c:v>
                </c:pt>
              </c:strCache>
            </c:strRef>
          </c:cat>
          <c:val>
            <c:numRef>
              <c:f>Sheet1!$B$22:$D$22</c:f>
              <c:numCache>
                <c:formatCode>General</c:formatCode>
                <c:ptCount val="3"/>
                <c:pt idx="0">
                  <c:v>0.3100000000000005</c:v>
                </c:pt>
                <c:pt idx="1">
                  <c:v>0.28700000000000031</c:v>
                </c:pt>
                <c:pt idx="2">
                  <c:v>0.28900000000000031</c:v>
                </c:pt>
              </c:numCache>
            </c:numRef>
          </c:val>
        </c:ser>
        <c:axId val="32871936"/>
        <c:axId val="32873472"/>
      </c:barChart>
      <c:catAx>
        <c:axId val="32871936"/>
        <c:scaling>
          <c:orientation val="minMax"/>
        </c:scaling>
        <c:axPos val="b"/>
        <c:tickLblPos val="nextTo"/>
        <c:crossAx val="32873472"/>
        <c:crosses val="autoZero"/>
        <c:auto val="1"/>
        <c:lblAlgn val="ctr"/>
        <c:lblOffset val="100"/>
      </c:catAx>
      <c:valAx>
        <c:axId val="328734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NDCG</a:t>
                </a:r>
                <a:endParaRPr lang="en-US" dirty="0"/>
              </a:p>
            </c:rich>
          </c:tx>
        </c:title>
        <c:numFmt formatCode="General" sourceLinked="1"/>
        <c:tickLblPos val="nextTo"/>
        <c:crossAx val="32871936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Sheet1!$A$40</c:f>
              <c:strCache>
                <c:ptCount val="1"/>
                <c:pt idx="0">
                  <c:v>Log(Dwell Time)</c:v>
                </c:pt>
              </c:strCache>
            </c:strRef>
          </c:tx>
          <c:cat>
            <c:strRef>
              <c:f>Sheet1!$B$39:$D$39</c:f>
              <c:strCache>
                <c:ptCount val="3"/>
                <c:pt idx="0">
                  <c:v>NDCG@1</c:v>
                </c:pt>
                <c:pt idx="1">
                  <c:v>NDCG@3</c:v>
                </c:pt>
                <c:pt idx="2">
                  <c:v>NDCG@10</c:v>
                </c:pt>
              </c:strCache>
            </c:strRef>
          </c:cat>
          <c:val>
            <c:numRef>
              <c:f>Sheet1!$B$40:$D$40</c:f>
              <c:numCache>
                <c:formatCode>General</c:formatCode>
                <c:ptCount val="3"/>
                <c:pt idx="0">
                  <c:v>0.31700000000000056</c:v>
                </c:pt>
                <c:pt idx="1">
                  <c:v>0.29200000000000031</c:v>
                </c:pt>
                <c:pt idx="2">
                  <c:v>0.29300000000000032</c:v>
                </c:pt>
              </c:numCache>
            </c:numRef>
          </c:val>
        </c:ser>
        <c:ser>
          <c:idx val="1"/>
          <c:order val="1"/>
          <c:tx>
            <c:strRef>
              <c:f>Sheet1!$A$41</c:f>
              <c:strCache>
                <c:ptCount val="1"/>
                <c:pt idx="0">
                  <c:v>Dwell Time</c:v>
                </c:pt>
              </c:strCache>
            </c:strRef>
          </c:tx>
          <c:cat>
            <c:strRef>
              <c:f>Sheet1!$B$39:$D$39</c:f>
              <c:strCache>
                <c:ptCount val="3"/>
                <c:pt idx="0">
                  <c:v>NDCG@1</c:v>
                </c:pt>
                <c:pt idx="1">
                  <c:v>NDCG@3</c:v>
                </c:pt>
                <c:pt idx="2">
                  <c:v>NDCG@10</c:v>
                </c:pt>
              </c:strCache>
            </c:strRef>
          </c:cat>
          <c:val>
            <c:numRef>
              <c:f>Sheet1!$B$41:$D$41</c:f>
              <c:numCache>
                <c:formatCode>General</c:formatCode>
                <c:ptCount val="3"/>
                <c:pt idx="0">
                  <c:v>0.30200000000000032</c:v>
                </c:pt>
                <c:pt idx="1">
                  <c:v>0.27800000000000002</c:v>
                </c:pt>
                <c:pt idx="2">
                  <c:v>0.28100000000000008</c:v>
                </c:pt>
              </c:numCache>
            </c:numRef>
          </c:val>
        </c:ser>
        <c:ser>
          <c:idx val="2"/>
          <c:order val="2"/>
          <c:tx>
            <c:strRef>
              <c:f>Sheet1!$A$42</c:f>
              <c:strCache>
                <c:ptCount val="1"/>
                <c:pt idx="0">
                  <c:v>Visit Count</c:v>
                </c:pt>
              </c:strCache>
            </c:strRef>
          </c:tx>
          <c:cat>
            <c:strRef>
              <c:f>Sheet1!$B$39:$D$39</c:f>
              <c:strCache>
                <c:ptCount val="3"/>
                <c:pt idx="0">
                  <c:v>NDCG@1</c:v>
                </c:pt>
                <c:pt idx="1">
                  <c:v>NDCG@3</c:v>
                </c:pt>
                <c:pt idx="2">
                  <c:v>NDCG@10</c:v>
                </c:pt>
              </c:strCache>
            </c:strRef>
          </c:cat>
          <c:val>
            <c:numRef>
              <c:f>Sheet1!$B$42:$D$42</c:f>
              <c:numCache>
                <c:formatCode>General</c:formatCode>
                <c:ptCount val="3"/>
                <c:pt idx="0">
                  <c:v>0.29600000000000032</c:v>
                </c:pt>
                <c:pt idx="1">
                  <c:v>0.27500000000000002</c:v>
                </c:pt>
                <c:pt idx="2">
                  <c:v>0.27700000000000002</c:v>
                </c:pt>
              </c:numCache>
            </c:numRef>
          </c:val>
        </c:ser>
        <c:axId val="32895744"/>
        <c:axId val="32897280"/>
      </c:barChart>
      <c:catAx>
        <c:axId val="32895744"/>
        <c:scaling>
          <c:orientation val="minMax"/>
        </c:scaling>
        <c:axPos val="b"/>
        <c:tickLblPos val="nextTo"/>
        <c:crossAx val="32897280"/>
        <c:crosses val="autoZero"/>
        <c:auto val="1"/>
        <c:lblAlgn val="ctr"/>
        <c:lblOffset val="100"/>
      </c:catAx>
      <c:valAx>
        <c:axId val="328972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NDCG</a:t>
                </a:r>
                <a:endParaRPr lang="en-US" dirty="0"/>
              </a:p>
            </c:rich>
          </c:tx>
        </c:title>
        <c:numFmt formatCode="General" sourceLinked="1"/>
        <c:tickLblPos val="nextTo"/>
        <c:crossAx val="32895744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499332114735659"/>
          <c:y val="5.3534167604049485E-2"/>
          <c:w val="0.5199319070965186"/>
          <c:h val="0.81052587176602919"/>
        </c:manualLayout>
      </c:layout>
      <c:barChart>
        <c:barDir val="col"/>
        <c:grouping val="clustered"/>
        <c:ser>
          <c:idx val="0"/>
          <c:order val="0"/>
          <c:tx>
            <c:strRef>
              <c:f>Sheet1!$A$48</c:f>
              <c:strCache>
                <c:ptCount val="1"/>
                <c:pt idx="0">
                  <c:v>Baseline</c:v>
                </c:pt>
              </c:strCache>
            </c:strRef>
          </c:tx>
          <c:cat>
            <c:strRef>
              <c:f>Sheet1!$B$47:$D$47</c:f>
              <c:strCache>
                <c:ptCount val="3"/>
                <c:pt idx="0">
                  <c:v>NDCG@1</c:v>
                </c:pt>
                <c:pt idx="1">
                  <c:v>NDCG@3</c:v>
                </c:pt>
                <c:pt idx="2">
                  <c:v>NDCG@10</c:v>
                </c:pt>
              </c:strCache>
            </c:strRef>
          </c:cat>
          <c:val>
            <c:numRef>
              <c:f>Sheet1!$B$48:$D$48</c:f>
              <c:numCache>
                <c:formatCode>General</c:formatCode>
                <c:ptCount val="3"/>
                <c:pt idx="0">
                  <c:v>0.622000000000001</c:v>
                </c:pt>
                <c:pt idx="1">
                  <c:v>0.63500000000000112</c:v>
                </c:pt>
                <c:pt idx="2">
                  <c:v>0.69099999999999995</c:v>
                </c:pt>
              </c:numCache>
            </c:numRef>
          </c:val>
        </c:ser>
        <c:ser>
          <c:idx val="1"/>
          <c:order val="1"/>
          <c:tx>
            <c:strRef>
              <c:f>Sheet1!$A$49</c:f>
              <c:strCache>
                <c:ptCount val="1"/>
                <c:pt idx="0">
                  <c:v>Baseline+Heuristic</c:v>
                </c:pt>
              </c:strCache>
            </c:strRef>
          </c:tx>
          <c:cat>
            <c:strRef>
              <c:f>Sheet1!$B$47:$D$47</c:f>
              <c:strCache>
                <c:ptCount val="3"/>
                <c:pt idx="0">
                  <c:v>NDCG@1</c:v>
                </c:pt>
                <c:pt idx="1">
                  <c:v>NDCG@3</c:v>
                </c:pt>
                <c:pt idx="2">
                  <c:v>NDCG@10</c:v>
                </c:pt>
              </c:strCache>
            </c:strRef>
          </c:cat>
          <c:val>
            <c:numRef>
              <c:f>Sheet1!$B$49:$D$49</c:f>
              <c:numCache>
                <c:formatCode>General</c:formatCode>
                <c:ptCount val="3"/>
                <c:pt idx="0">
                  <c:v>0.62500000000000111</c:v>
                </c:pt>
                <c:pt idx="1">
                  <c:v>0.63800000000000112</c:v>
                </c:pt>
                <c:pt idx="2">
                  <c:v>0.69499999999999995</c:v>
                </c:pt>
              </c:numCache>
            </c:numRef>
          </c:val>
        </c:ser>
        <c:ser>
          <c:idx val="2"/>
          <c:order val="2"/>
          <c:tx>
            <c:strRef>
              <c:f>Sheet1!$A$50</c:f>
              <c:strCache>
                <c:ptCount val="1"/>
                <c:pt idx="0">
                  <c:v>Baseline+Probabilistic</c:v>
                </c:pt>
              </c:strCache>
            </c:strRef>
          </c:tx>
          <c:cat>
            <c:strRef>
              <c:f>Sheet1!$B$47:$D$47</c:f>
              <c:strCache>
                <c:ptCount val="3"/>
                <c:pt idx="0">
                  <c:v>NDCG@1</c:v>
                </c:pt>
                <c:pt idx="1">
                  <c:v>NDCG@3</c:v>
                </c:pt>
                <c:pt idx="2">
                  <c:v>NDCG@10</c:v>
                </c:pt>
              </c:strCache>
            </c:strRef>
          </c:cat>
          <c:val>
            <c:numRef>
              <c:f>Sheet1!$B$50:$D$50</c:f>
              <c:numCache>
                <c:formatCode>General</c:formatCode>
                <c:ptCount val="3"/>
                <c:pt idx="0">
                  <c:v>0.62800000000000111</c:v>
                </c:pt>
                <c:pt idx="1">
                  <c:v>0.64100000000000112</c:v>
                </c:pt>
                <c:pt idx="2">
                  <c:v>0.69599999999999995</c:v>
                </c:pt>
              </c:numCache>
            </c:numRef>
          </c:val>
        </c:ser>
        <c:ser>
          <c:idx val="3"/>
          <c:order val="3"/>
          <c:tx>
            <c:strRef>
              <c:f>Sheet1!$A$51</c:f>
              <c:strCache>
                <c:ptCount val="1"/>
                <c:pt idx="0">
                  <c:v>Baseline+Probabilistic+RW</c:v>
                </c:pt>
              </c:strCache>
            </c:strRef>
          </c:tx>
          <c:cat>
            <c:strRef>
              <c:f>Sheet1!$B$47:$D$47</c:f>
              <c:strCache>
                <c:ptCount val="3"/>
                <c:pt idx="0">
                  <c:v>NDCG@1</c:v>
                </c:pt>
                <c:pt idx="1">
                  <c:v>NDCG@3</c:v>
                </c:pt>
                <c:pt idx="2">
                  <c:v>NDCG@10</c:v>
                </c:pt>
              </c:strCache>
            </c:strRef>
          </c:cat>
          <c:val>
            <c:numRef>
              <c:f>Sheet1!$B$51:$D$51</c:f>
              <c:numCache>
                <c:formatCode>General</c:formatCode>
                <c:ptCount val="3"/>
                <c:pt idx="0">
                  <c:v>0.63100000000000112</c:v>
                </c:pt>
                <c:pt idx="1">
                  <c:v>0.64300000000000113</c:v>
                </c:pt>
                <c:pt idx="2">
                  <c:v>0.69599999999999995</c:v>
                </c:pt>
              </c:numCache>
            </c:numRef>
          </c:val>
        </c:ser>
        <c:axId val="32563968"/>
        <c:axId val="32565504"/>
      </c:barChart>
      <c:catAx>
        <c:axId val="32563968"/>
        <c:scaling>
          <c:orientation val="minMax"/>
        </c:scaling>
        <c:axPos val="b"/>
        <c:tickLblPos val="nextTo"/>
        <c:crossAx val="32565504"/>
        <c:crosses val="autoZero"/>
        <c:auto val="1"/>
        <c:lblAlgn val="ctr"/>
        <c:lblOffset val="100"/>
      </c:catAx>
      <c:valAx>
        <c:axId val="325655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NDCG</a:t>
                </a:r>
                <a:endParaRPr lang="en-US" dirty="0"/>
              </a:p>
            </c:rich>
          </c:tx>
        </c:title>
        <c:numFmt formatCode="General" sourceLinked="1"/>
        <c:tickLblPos val="nextTo"/>
        <c:crossAx val="32563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311398575178057"/>
          <c:y val="0.41362860892388514"/>
          <c:w val="0.36688604962115623"/>
          <c:h val="0.48226659167604097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DD54F-E515-40B3-97AF-882A496B6FCD}" type="datetimeFigureOut">
              <a:rPr lang="en-US" smtClean="0"/>
              <a:pPr/>
              <a:t>7/9/2008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DDB25-81CC-41E0-8CFE-012D0DF9F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DDB25-81CC-41E0-8CFE-012D0DF9F6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DDB25-81CC-41E0-8CFE-012D0DF9F6D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DDB25-81CC-41E0-8CFE-012D0DF9F6D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combination of searching and browsing behavior</a:t>
            </a:r>
            <a:r>
              <a:rPr lang="en-US" baseline="0" dirty="0" smtClean="0"/>
              <a:t> can be represented by search trails that users follow after submitting a search engine query.  Trails start with a query and continue until an event like another search or a visit to an unrelated service like webmail.  Here is an example of a trail where after submitting the initial query a user visits pages in several domains.  Browsing behavior like hitting the “back” button and spending some time on each page is captured by trails.  A natural question is what does this buy us beyond just looking at search engine logs.  First of all, it provides us a view that is unbiased by our own search results, since more than 80% of trails originate at other search engines.  Trails also capture dwell time, thus reflecting both the attention share and </a:t>
            </a:r>
            <a:r>
              <a:rPr lang="en-US" baseline="0" dirty="0" err="1" smtClean="0"/>
              <a:t>pageview</a:t>
            </a:r>
            <a:r>
              <a:rPr lang="en-US" baseline="0" dirty="0" smtClean="0"/>
              <a:t> count, two primary metrics for website popularity.  Finally, trails allow us to go beyond search result pages, telling us what pages *really* satisfy information needs.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DDB25-81CC-41E0-8CFE-012D0DF9F6D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9220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Mining the Search Trails of Surfing Crowds:  </a:t>
            </a:r>
            <a:br>
              <a:rPr lang="en-US" dirty="0" smtClean="0"/>
            </a:br>
            <a:r>
              <a:rPr lang="en-US" dirty="0" smtClean="0"/>
              <a:t>Identifying Relevant Websites</a:t>
            </a:r>
            <a:br>
              <a:rPr lang="en-US" dirty="0" smtClean="0"/>
            </a:br>
            <a:r>
              <a:rPr lang="en-US" dirty="0" smtClean="0"/>
              <a:t>from User Activity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14800"/>
            <a:ext cx="9144000" cy="17526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Misha Bilenko and Ryen White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presented by Matt Richardson</a:t>
            </a:r>
            <a:endParaRPr lang="en-US" sz="12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Microsoft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3:  Random Walks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Basic probabilistic model is noisy</a:t>
            </a:r>
          </a:p>
          <a:p>
            <a:pPr lvl="1"/>
            <a:r>
              <a:rPr lang="en-US" dirty="0" smtClean="0"/>
              <a:t>Misspellings, synonyms, sparseness</a:t>
            </a:r>
          </a:p>
          <a:p>
            <a:r>
              <a:rPr lang="en-US" dirty="0" smtClean="0"/>
              <a:t>Solution: random walk extension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404524"/>
            <a:ext cx="5954523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371600"/>
            <a:ext cx="5954523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839200" cy="4754563"/>
          </a:xfrm>
        </p:spPr>
        <p:txBody>
          <a:bodyPr/>
          <a:lstStyle/>
          <a:p>
            <a:r>
              <a:rPr lang="en-US" dirty="0" smtClean="0"/>
              <a:t>Train:  140+ million search trails (toolbar data)</a:t>
            </a:r>
          </a:p>
          <a:p>
            <a:r>
              <a:rPr lang="en-US" dirty="0" smtClean="0"/>
              <a:t>Test:   human-labeled relevance set, 33K queries</a:t>
            </a:r>
          </a:p>
          <a:p>
            <a:pPr lvl="1">
              <a:buNone/>
              <a:tabLst>
                <a:tab pos="2457450" algn="l"/>
              </a:tabLst>
            </a:pPr>
            <a:r>
              <a:rPr lang="en-US" i="1" dirty="0" smtClean="0"/>
              <a:t>q </a:t>
            </a:r>
            <a:r>
              <a:rPr lang="en-US" dirty="0" smtClean="0"/>
              <a:t>=[</a:t>
            </a:r>
            <a:r>
              <a:rPr lang="en-US" i="1" dirty="0" smtClean="0"/>
              <a:t>black diamond </a:t>
            </a:r>
            <a:r>
              <a:rPr lang="en-US" i="1" dirty="0" err="1" smtClean="0"/>
              <a:t>carabiners</a:t>
            </a:r>
            <a:r>
              <a:rPr lang="en-US" dirty="0" smtClean="0"/>
              <a:t>]</a:t>
            </a:r>
          </a:p>
          <a:p>
            <a:pPr lvl="1">
              <a:buNone/>
              <a:tabLst>
                <a:tab pos="2457450" algn="l"/>
              </a:tabLst>
            </a:pPr>
            <a:endParaRPr lang="en-US" dirty="0" smtClean="0"/>
          </a:p>
          <a:p>
            <a:pPr lvl="1">
              <a:buNone/>
              <a:tabLst>
                <a:tab pos="2457450" algn="l"/>
              </a:tabLst>
            </a:pPr>
            <a:endParaRPr lang="en-US" dirty="0" smtClean="0"/>
          </a:p>
          <a:p>
            <a:pPr lvl="1">
              <a:buNone/>
              <a:tabLst>
                <a:tab pos="2457450" algn="l"/>
              </a:tabLst>
            </a:pPr>
            <a:endParaRPr lang="en-US" dirty="0" smtClean="0"/>
          </a:p>
          <a:p>
            <a:pPr lvl="1">
              <a:buNone/>
              <a:tabLst>
                <a:tab pos="2457450" algn="l"/>
              </a:tabLst>
            </a:pPr>
            <a:endParaRPr lang="en-US" dirty="0" smtClean="0"/>
          </a:p>
          <a:p>
            <a:pPr lvl="1">
              <a:buNone/>
              <a:tabLst>
                <a:tab pos="2457450" algn="l"/>
              </a:tabLst>
            </a:pPr>
            <a:endParaRPr lang="en-US" dirty="0" smtClean="0"/>
          </a:p>
          <a:p>
            <a:pPr lvl="1">
              <a:buNone/>
              <a:tabLst>
                <a:tab pos="2457450" algn="l"/>
              </a:tabLst>
            </a:pPr>
            <a:endParaRPr lang="en-US" dirty="0" smtClean="0"/>
          </a:p>
          <a:p>
            <a:pPr lvl="1">
              <a:buNone/>
              <a:tabLst>
                <a:tab pos="2457450" algn="l"/>
              </a:tabLst>
            </a:pPr>
            <a:endParaRPr lang="en-US" dirty="0" smtClean="0"/>
          </a:p>
          <a:p>
            <a:pPr lvl="1">
              <a:buNone/>
              <a:tabLst>
                <a:tab pos="2457450" algn="l"/>
              </a:tabLst>
            </a:pPr>
            <a:endParaRPr lang="en-US" dirty="0" smtClean="0"/>
          </a:p>
          <a:p>
            <a:pPr lvl="1">
              <a:buNone/>
              <a:tabLst>
                <a:tab pos="2457450" algn="l"/>
              </a:tabLst>
            </a:pPr>
            <a:endParaRPr lang="en-US" dirty="0" smtClean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363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219200" y="2966720"/>
          <a:ext cx="67056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26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URL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Rating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www.bdel.com/gear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Perfect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3CC3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www.climbing.com/Reviews/biners/Black_Diamond.html </a:t>
                      </a:r>
                      <a:endParaRPr lang="en-US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Excellent</a:t>
                      </a:r>
                      <a:endParaRPr lang="en-US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www.climbinggear.com/products/listing/item7588.asp 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www.rei.com/product/471041 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www.nextag.com/BLACK-DIAMOND/</a:t>
                      </a:r>
                      <a:endParaRPr lang="en-US" dirty="0"/>
                    </a:p>
                  </a:txBody>
                  <a:tcP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>
                    <a:solidFill>
                      <a:srgbClr val="E7FFE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www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.blackdiamondra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nch.com/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9448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Metric:  NDCG (N</a:t>
            </a:r>
            <a:r>
              <a:rPr lang="en-US" sz="2400" dirty="0" smtClean="0"/>
              <a:t>ormalized</a:t>
            </a:r>
            <a:r>
              <a:rPr lang="en-US" dirty="0" smtClean="0"/>
              <a:t> D</a:t>
            </a:r>
            <a:r>
              <a:rPr lang="en-US" sz="2400" dirty="0" smtClean="0"/>
              <a:t>iscounted</a:t>
            </a:r>
            <a:r>
              <a:rPr lang="en-US" dirty="0" smtClean="0"/>
              <a:t> C</a:t>
            </a:r>
            <a:r>
              <a:rPr lang="en-US" sz="2400" dirty="0" smtClean="0"/>
              <a:t>umulative</a:t>
            </a:r>
            <a:r>
              <a:rPr lang="en-US" dirty="0" smtClean="0"/>
              <a:t> G</a:t>
            </a:r>
            <a:r>
              <a:rPr lang="en-US" sz="2400" dirty="0" smtClean="0"/>
              <a:t>ain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Preferable to MAP, Kendall’s Tau, Spearman’s, etc. </a:t>
            </a:r>
          </a:p>
          <a:p>
            <a:pPr lvl="1"/>
            <a:r>
              <a:rPr lang="en-US" dirty="0" smtClean="0"/>
              <a:t>Sensitive to top-ranked results</a:t>
            </a:r>
          </a:p>
          <a:p>
            <a:pPr lvl="1"/>
            <a:r>
              <a:rPr lang="en-US" dirty="0" smtClean="0"/>
              <a:t>Handles variable number of results/target items</a:t>
            </a:r>
          </a:p>
          <a:p>
            <a:pPr lvl="1"/>
            <a:r>
              <a:rPr lang="en-US" dirty="0" smtClean="0"/>
              <a:t>Well correlated with user satisfaction [</a:t>
            </a:r>
            <a:r>
              <a:rPr lang="en-US" dirty="0" err="1" smtClean="0"/>
              <a:t>Bompada</a:t>
            </a:r>
            <a:r>
              <a:rPr lang="en-US" dirty="0" smtClean="0"/>
              <a:t> </a:t>
            </a:r>
            <a:r>
              <a:rPr lang="en-US" i="1" dirty="0" smtClean="0"/>
              <a:t>et al. </a:t>
            </a:r>
            <a:r>
              <a:rPr lang="en-US" dirty="0" smtClean="0"/>
              <a:t>‘07]</a:t>
            </a:r>
            <a:endParaRPr lang="en-US" sz="2000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3352800"/>
            <a:ext cx="3810000" cy="991573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7478" y="1905000"/>
            <a:ext cx="3008722" cy="762000"/>
          </a:xfrm>
          <a:prstGeom prst="rect">
            <a:avLst/>
          </a:prstGeom>
          <a:noFill/>
        </p:spPr>
      </p:pic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1956347"/>
            <a:ext cx="4800600" cy="786853"/>
          </a:xfrm>
          <a:prstGeom prst="rect">
            <a:avLst/>
          </a:prstGeom>
          <a:noFill/>
        </p:spPr>
      </p:pic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84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869277"/>
            <a:ext cx="2743200" cy="407323"/>
          </a:xfrm>
          <a:prstGeom prst="rect">
            <a:avLst/>
          </a:prstGeom>
          <a:noFill/>
        </p:spPr>
      </p:pic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86" name="Picture 1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2895600"/>
            <a:ext cx="3124200" cy="386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9448800" cy="54864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Metric:  NDCG (N</a:t>
            </a:r>
            <a:r>
              <a:rPr lang="en-US" sz="2400" dirty="0" smtClean="0">
                <a:solidFill>
                  <a:prstClr val="black"/>
                </a:solidFill>
              </a:rPr>
              <a:t>ormalized</a:t>
            </a:r>
            <a:r>
              <a:rPr lang="en-US" dirty="0" smtClean="0">
                <a:solidFill>
                  <a:prstClr val="black"/>
                </a:solidFill>
              </a:rPr>
              <a:t> D</a:t>
            </a:r>
            <a:r>
              <a:rPr lang="en-US" sz="2400" dirty="0" smtClean="0">
                <a:solidFill>
                  <a:prstClr val="black"/>
                </a:solidFill>
              </a:rPr>
              <a:t>iscounted</a:t>
            </a:r>
            <a:r>
              <a:rPr lang="en-US" dirty="0" smtClean="0">
                <a:solidFill>
                  <a:prstClr val="black"/>
                </a:solidFill>
              </a:rPr>
              <a:t> C</a:t>
            </a:r>
            <a:r>
              <a:rPr lang="en-US" sz="2400" dirty="0" smtClean="0">
                <a:solidFill>
                  <a:prstClr val="black"/>
                </a:solidFill>
              </a:rPr>
              <a:t>umulative</a:t>
            </a:r>
            <a:r>
              <a:rPr lang="en-US" dirty="0" smtClean="0">
                <a:solidFill>
                  <a:prstClr val="black"/>
                </a:solidFill>
              </a:rPr>
              <a:t> G</a:t>
            </a:r>
            <a:r>
              <a:rPr lang="en-US" sz="2400" dirty="0" smtClean="0">
                <a:solidFill>
                  <a:prstClr val="black"/>
                </a:solidFill>
              </a:rPr>
              <a:t>ain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sz="1900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1021" y="1893573"/>
            <a:ext cx="3557379" cy="925827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3368040"/>
          <a:ext cx="28956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  <a:gridCol w="609600"/>
                <a:gridCol w="533400"/>
                <a:gridCol w="1447800"/>
              </a:tblGrid>
              <a:tr h="343535"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i</a:t>
                      </a:r>
                      <a:endParaRPr lang="en-US" i="1" baseline="-25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</a:t>
                      </a:r>
                      <a:endParaRPr lang="en-US" i="1" baseline="-25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r(</a:t>
                      </a:r>
                      <a:r>
                        <a:rPr lang="en-US" i="1" dirty="0" err="1" smtClean="0"/>
                        <a:t>i</a:t>
                      </a:r>
                      <a:r>
                        <a:rPr lang="en-US" i="1" dirty="0" smtClean="0"/>
                        <a:t>)</a:t>
                      </a:r>
                      <a:endParaRPr lang="en-US" i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/>
                        <a:t>DCG</a:t>
                      </a:r>
                      <a:r>
                        <a:rPr lang="en-US" sz="1600" i="1" baseline="-25000" dirty="0" err="1" smtClean="0"/>
                        <a:t>perfect</a:t>
                      </a:r>
                      <a:r>
                        <a:rPr lang="en-US" i="1" dirty="0" smtClean="0"/>
                        <a:t>(</a:t>
                      </a:r>
                      <a:r>
                        <a:rPr lang="en-US" i="1" dirty="0" err="1" smtClean="0"/>
                        <a:t>i</a:t>
                      </a:r>
                      <a:r>
                        <a:rPr lang="en-US" i="1" dirty="0" smtClean="0"/>
                        <a:t>)</a:t>
                      </a:r>
                      <a:endParaRPr lang="en-US" i="1" baseline="-25000" dirty="0" smtClean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</a:t>
                      </a:r>
                      <a:r>
                        <a:rPr lang="en-US" i="1" baseline="-25000" dirty="0" smtClean="0"/>
                        <a:t>1</a:t>
                      </a:r>
                      <a:endParaRPr lang="en-US" i="1" baseline="-25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3CC33"/>
                    </a:solidFill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aseline="-25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</a:t>
                      </a:r>
                      <a:r>
                        <a:rPr lang="en-US" i="1" baseline="-25000" dirty="0" smtClean="0"/>
                        <a:t>2</a:t>
                      </a:r>
                      <a:endParaRPr lang="en-US" i="1" baseline="-250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40.5</a:t>
                      </a:r>
                      <a:endParaRPr lang="en-US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baseline="-25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</a:t>
                      </a:r>
                      <a:r>
                        <a:rPr lang="en-US" i="1" baseline="-25000" dirty="0" smtClean="0"/>
                        <a:t>3</a:t>
                      </a:r>
                      <a:endParaRPr lang="en-US" i="1" baseline="-250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48.0</a:t>
                      </a:r>
                      <a:endParaRPr lang="en-US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baseline="-25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</a:t>
                      </a:r>
                      <a:r>
                        <a:rPr lang="en-US" i="1" baseline="-25000" dirty="0" smtClean="0"/>
                        <a:t>4</a:t>
                      </a:r>
                      <a:endParaRPr lang="en-US" i="1" baseline="-250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51.0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aseline="-25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</a:t>
                      </a:r>
                      <a:r>
                        <a:rPr lang="en-US" i="1" baseline="-25000" dirty="0" smtClean="0"/>
                        <a:t>5</a:t>
                      </a:r>
                      <a:endParaRPr lang="en-US" i="1" baseline="-25000" dirty="0"/>
                    </a:p>
                  </a:txBody>
                  <a:tcP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51.4</a:t>
                      </a:r>
                      <a:endParaRPr lang="en-US" dirty="0"/>
                    </a:p>
                  </a:txBody>
                  <a:tcPr>
                    <a:solidFill>
                      <a:srgbClr val="E7FFE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724400" y="3368040"/>
          <a:ext cx="33528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925"/>
                <a:gridCol w="383875"/>
                <a:gridCol w="609600"/>
                <a:gridCol w="838200"/>
                <a:gridCol w="1219200"/>
              </a:tblGrid>
              <a:tr h="343535"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i</a:t>
                      </a:r>
                      <a:endParaRPr lang="en-US" i="1" baseline="-25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</a:t>
                      </a:r>
                      <a:endParaRPr lang="en-US" i="1" baseline="-25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r(</a:t>
                      </a:r>
                      <a:r>
                        <a:rPr lang="en-US" i="1" dirty="0" err="1" smtClean="0"/>
                        <a:t>i</a:t>
                      </a:r>
                      <a:r>
                        <a:rPr lang="en-US" i="1" dirty="0" smtClean="0"/>
                        <a:t>)</a:t>
                      </a:r>
                      <a:endParaRPr lang="en-US" i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DCG(</a:t>
                      </a:r>
                      <a:r>
                        <a:rPr lang="en-US" i="1" dirty="0" err="1" smtClean="0"/>
                        <a:t>i</a:t>
                      </a:r>
                      <a:r>
                        <a:rPr lang="en-US" i="1" dirty="0" smtClean="0"/>
                        <a:t>)</a:t>
                      </a:r>
                      <a:endParaRPr lang="en-US" i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NDCG(</a:t>
                      </a:r>
                      <a:r>
                        <a:rPr lang="en-US" i="1" dirty="0" err="1" smtClean="0"/>
                        <a:t>i</a:t>
                      </a:r>
                      <a:r>
                        <a:rPr lang="en-US" i="1" dirty="0" smtClean="0"/>
                        <a:t>)</a:t>
                      </a:r>
                      <a:endParaRPr lang="en-US" i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</a:t>
                      </a:r>
                      <a:r>
                        <a:rPr lang="en-US" i="1" baseline="-25000" dirty="0" smtClean="0"/>
                        <a:t>1</a:t>
                      </a:r>
                      <a:endParaRPr lang="en-US" i="1" baseline="-25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3CC33"/>
                    </a:solidFill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aseline="-25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</a:t>
                      </a:r>
                      <a:r>
                        <a:rPr lang="en-US" i="1" baseline="-25000" dirty="0" smtClean="0"/>
                        <a:t>7</a:t>
                      </a:r>
                      <a:endParaRPr lang="en-US" i="1" baseline="-25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0.766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baseline="-25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</a:t>
                      </a:r>
                      <a:r>
                        <a:rPr lang="en-US" i="1" baseline="-25000" dirty="0" smtClean="0"/>
                        <a:t>4</a:t>
                      </a:r>
                      <a:endParaRPr lang="en-US" i="1" baseline="-250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34.5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0.719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baseline="-25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</a:t>
                      </a:r>
                      <a:r>
                        <a:rPr lang="en-US" i="1" baseline="-25000" dirty="0" smtClean="0"/>
                        <a:t>5</a:t>
                      </a:r>
                      <a:endParaRPr lang="en-US" i="1" baseline="-25000" dirty="0"/>
                    </a:p>
                  </a:txBody>
                  <a:tcP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34.9</a:t>
                      </a:r>
                      <a:endParaRPr lang="en-US" dirty="0"/>
                    </a:p>
                  </a:txBody>
                  <a:tcP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0.684</a:t>
                      </a:r>
                      <a:endParaRPr lang="en-US" dirty="0"/>
                    </a:p>
                  </a:txBody>
                  <a:tcPr>
                    <a:solidFill>
                      <a:srgbClr val="E7FFE7"/>
                    </a:solidFill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aseline="-25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</a:t>
                      </a:r>
                      <a:r>
                        <a:rPr lang="en-US" i="1" baseline="-25000" dirty="0" smtClean="0"/>
                        <a:t>2</a:t>
                      </a:r>
                      <a:endParaRPr lang="en-US" i="1" baseline="-250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40.7</a:t>
                      </a:r>
                      <a:endParaRPr lang="en-US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0.792</a:t>
                      </a:r>
                      <a:endParaRPr lang="en-US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00200" y="295269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Perfect ranking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295269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Obtained ranking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I:   Domain ranking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Predicting correct ranking of domains for queries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Chart 5"/>
          <p:cNvGraphicFramePr/>
          <p:nvPr/>
        </p:nvGraphicFramePr>
        <p:xfrm>
          <a:off x="1066800" y="2057400"/>
          <a:ext cx="6934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I:  Domain ranking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trails vs. search result clicks vs. “destinations”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219200" y="2133600"/>
          <a:ext cx="6324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I:  Domain ranking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Scoring based on dwell times vs. visitation counts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066800" y="2209800"/>
          <a:ext cx="6324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I:  Domain ranking (cont.)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754563"/>
          </a:xfrm>
        </p:spPr>
        <p:txBody>
          <a:bodyPr/>
          <a:lstStyle/>
          <a:p>
            <a:r>
              <a:rPr lang="en-US" dirty="0" smtClean="0"/>
              <a:t>What’s better than data?   </a:t>
            </a:r>
            <a:r>
              <a:rPr lang="en-US" sz="3600" dirty="0" smtClean="0"/>
              <a:t>LOTS OF DATA!</a:t>
            </a:r>
            <a:endParaRPr lang="en-US" sz="4400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905000"/>
            <a:ext cx="651510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 rot="16200000">
            <a:off x="856566" y="3486834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NDCG@10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II:  Learning to 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Add </a:t>
            </a:r>
            <a:r>
              <a:rPr lang="en-US" sz="2400" i="1" dirty="0" err="1" smtClean="0"/>
              <a:t>Rel</a:t>
            </a:r>
            <a:r>
              <a:rPr lang="en-US" sz="2400" dirty="0" smtClean="0"/>
              <a:t>(</a:t>
            </a:r>
            <a:r>
              <a:rPr lang="en-US" sz="2400" i="1" dirty="0" smtClean="0"/>
              <a:t>q, </a:t>
            </a:r>
            <a:r>
              <a:rPr lang="en-US" sz="2400" i="1" dirty="0" err="1" smtClean="0"/>
              <a:t>d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) as a feature to </a:t>
            </a:r>
            <a:r>
              <a:rPr lang="en-US" sz="2400" dirty="0" err="1" smtClean="0"/>
              <a:t>RankNet</a:t>
            </a:r>
            <a:r>
              <a:rPr lang="en-US" sz="2400" dirty="0" smtClean="0"/>
              <a:t> [Burges </a:t>
            </a:r>
            <a:r>
              <a:rPr lang="en-US" sz="2400" i="1" dirty="0" smtClean="0"/>
              <a:t>et al. </a:t>
            </a:r>
            <a:r>
              <a:rPr lang="en-US" sz="2400" dirty="0" smtClean="0"/>
              <a:t>‘05] </a:t>
            </a:r>
          </a:p>
          <a:p>
            <a:pPr lvl="1"/>
            <a:r>
              <a:rPr lang="en-US" sz="2000" dirty="0" smtClean="0"/>
              <a:t>Thousands of other features capture various content-, link- and clickthrough-based evidence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381000" y="2362200"/>
          <a:ext cx="8534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Post-search browsing behavior (search trails) can be mined to extract users’ implicit endorsement of relevant websites.</a:t>
            </a:r>
          </a:p>
          <a:p>
            <a:endParaRPr lang="en-US" sz="2600" dirty="0" smtClean="0"/>
          </a:p>
          <a:p>
            <a:r>
              <a:rPr lang="en-US" dirty="0" smtClean="0"/>
              <a:t>Trail-based relevance prediction provides unique signal not captured by other (content, link, clickthrough) features.</a:t>
            </a:r>
          </a:p>
          <a:p>
            <a:endParaRPr lang="en-US" sz="1400" dirty="0" smtClean="0"/>
          </a:p>
          <a:p>
            <a:r>
              <a:rPr lang="en-US" dirty="0" smtClean="0"/>
              <a:t>Using full trails outperforms using only search result clicks or search trail destinations.</a:t>
            </a:r>
          </a:p>
          <a:p>
            <a:endParaRPr lang="en-US" sz="1400" dirty="0" smtClean="0"/>
          </a:p>
          <a:p>
            <a:r>
              <a:rPr lang="en-US" dirty="0" smtClean="0"/>
              <a:t>Probabilistic models incorporating random walks provide best accuracy by overcoming data </a:t>
            </a:r>
            <a:r>
              <a:rPr lang="en-US" dirty="0" err="1" smtClean="0"/>
              <a:t>sparsity</a:t>
            </a:r>
            <a:r>
              <a:rPr lang="en-US" dirty="0" smtClean="0"/>
              <a:t> and noise.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= Modeling User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Retrieval functions estimate relevance from behavior of several user groups:</a:t>
            </a:r>
            <a:endParaRPr lang="en-US" sz="2800" dirty="0" smtClean="0"/>
          </a:p>
          <a:p>
            <a:pPr lvl="1"/>
            <a:r>
              <a:rPr lang="en-US" sz="2400" i="1" dirty="0" smtClean="0">
                <a:solidFill>
                  <a:srgbClr val="0000CC"/>
                </a:solidFill>
              </a:rPr>
              <a:t>Page authors </a:t>
            </a:r>
            <a:r>
              <a:rPr lang="en-US" sz="2400" dirty="0" smtClean="0"/>
              <a:t>create page contents</a:t>
            </a:r>
          </a:p>
          <a:p>
            <a:pPr lvl="2"/>
            <a:r>
              <a:rPr lang="en-US" sz="2000" dirty="0" smtClean="0"/>
              <a:t>TF-IDF/BM25, query-is-page-title, …</a:t>
            </a:r>
          </a:p>
          <a:p>
            <a:pPr lvl="1"/>
            <a:r>
              <a:rPr lang="en-US" sz="2400" i="1" dirty="0" smtClean="0">
                <a:solidFill>
                  <a:srgbClr val="0000CC"/>
                </a:solidFill>
              </a:rPr>
              <a:t>Page authors </a:t>
            </a:r>
            <a:r>
              <a:rPr lang="en-US" sz="2400" dirty="0" smtClean="0"/>
              <a:t>create links</a:t>
            </a:r>
          </a:p>
          <a:p>
            <a:pPr lvl="2"/>
            <a:r>
              <a:rPr lang="en-US" sz="2000" dirty="0" err="1" smtClean="0"/>
              <a:t>PageRank</a:t>
            </a:r>
            <a:r>
              <a:rPr lang="en-US" sz="2000" dirty="0" smtClean="0"/>
              <a:t>/HITS, query-matches-anchor text, …</a:t>
            </a:r>
          </a:p>
          <a:p>
            <a:pPr lvl="1"/>
            <a:r>
              <a:rPr lang="en-US" sz="2400" i="1" dirty="0" smtClean="0">
                <a:solidFill>
                  <a:srgbClr val="0000CC"/>
                </a:solidFill>
              </a:rPr>
              <a:t>Searchers</a:t>
            </a:r>
            <a:r>
              <a:rPr lang="en-US" sz="2400" dirty="0" smtClean="0"/>
              <a:t> submit queries and click on results</a:t>
            </a:r>
          </a:p>
          <a:p>
            <a:pPr lvl="2"/>
            <a:r>
              <a:rPr lang="en-US" sz="2000" dirty="0" smtClean="0"/>
              <a:t>Clickthrough, query reformulations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Most user behavior occurs beyond search engines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Viewing results</a:t>
            </a:r>
            <a:r>
              <a:rPr lang="en-US" sz="2400" dirty="0" smtClean="0">
                <a:solidFill>
                  <a:srgbClr val="FF0000"/>
                </a:solidFill>
              </a:rPr>
              <a:t> and browsing beyond them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What can we capture, and how can we use it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3:  Random Walks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8307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432560"/>
            <a:ext cx="5954523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5768405"/>
            <a:ext cx="4724400" cy="403795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799" y="5257800"/>
            <a:ext cx="4574753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URLs vs.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r>
              <a:rPr lang="en-US" dirty="0" smtClean="0"/>
              <a:t>Website ≈ domain</a:t>
            </a:r>
          </a:p>
          <a:p>
            <a:pPr lvl="1"/>
            <a:r>
              <a:rPr lang="en-US" dirty="0" smtClean="0"/>
              <a:t>Sites:  </a:t>
            </a:r>
            <a:r>
              <a:rPr lang="en-US" i="1" dirty="0" smtClean="0"/>
              <a:t>spaces.live.com</a:t>
            </a:r>
            <a:r>
              <a:rPr lang="en-US" dirty="0" smtClean="0"/>
              <a:t>, </a:t>
            </a:r>
            <a:r>
              <a:rPr lang="en-US" i="1" dirty="0" smtClean="0"/>
              <a:t>news.yahoo.co.uk</a:t>
            </a:r>
          </a:p>
          <a:p>
            <a:pPr lvl="1"/>
            <a:r>
              <a:rPr lang="en-US" u="sng" dirty="0" smtClean="0"/>
              <a:t>Not</a:t>
            </a:r>
            <a:r>
              <a:rPr lang="en-US" dirty="0" smtClean="0"/>
              <a:t> sites:   </a:t>
            </a:r>
            <a:r>
              <a:rPr lang="en-US" i="1" dirty="0" smtClean="0"/>
              <a:t>www2.hp.com</a:t>
            </a:r>
            <a:r>
              <a:rPr lang="en-US" dirty="0" smtClean="0"/>
              <a:t>, </a:t>
            </a:r>
            <a:r>
              <a:rPr lang="en-US" i="1" dirty="0" smtClean="0"/>
              <a:t>cx09hz.myspace.com</a:t>
            </a:r>
          </a:p>
          <a:p>
            <a:r>
              <a:rPr lang="en-US" dirty="0" smtClean="0"/>
              <a:t>Scoring:    </a:t>
            </a:r>
            <a:endParaRPr lang="en-US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4323080"/>
          <a:ext cx="4343400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36259"/>
                <a:gridCol w="1107141"/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URL</a:t>
                      </a:r>
                      <a:endParaRPr lang="en-US" sz="18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Rating</a:t>
                      </a:r>
                      <a:endParaRPr lang="en-US" sz="18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www.bdel.com/gear</a:t>
                      </a:r>
                      <a:endParaRPr lang="en-US" sz="18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Perfect</a:t>
                      </a:r>
                      <a:endParaRPr lang="en-US" sz="18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3CC3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www.rei.com/product/471041 </a:t>
                      </a:r>
                      <a:endParaRPr lang="en-US" sz="18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Good</a:t>
                      </a:r>
                      <a:endParaRPr lang="en-US" sz="18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www.bdel.com/about</a:t>
                      </a:r>
                      <a:endParaRPr lang="en-US" sz="1800" dirty="0"/>
                    </a:p>
                  </a:txBody>
                  <a:tcP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Fair</a:t>
                      </a:r>
                      <a:endParaRPr lang="en-US" sz="1800" dirty="0"/>
                    </a:p>
                  </a:txBody>
                  <a:tcPr>
                    <a:solidFill>
                      <a:srgbClr val="E7FFE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www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.blackdiamondra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nch.com/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Bad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486400" y="4312920"/>
          <a:ext cx="3429000" cy="1478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54940"/>
                <a:gridCol w="874060"/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URL</a:t>
                      </a:r>
                      <a:endParaRPr lang="en-US" sz="18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Rating</a:t>
                      </a:r>
                      <a:endParaRPr lang="en-US" sz="18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bdel.com</a:t>
                      </a:r>
                      <a:endParaRPr lang="en-US" sz="18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Perfect</a:t>
                      </a:r>
                      <a:endParaRPr lang="en-US" sz="18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3CC3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rei.com</a:t>
                      </a:r>
                      <a:endParaRPr lang="en-US" sz="18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Good</a:t>
                      </a:r>
                      <a:endParaRPr lang="en-US" sz="18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blackdiamondra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nch.com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Bad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4800600" y="4922520"/>
            <a:ext cx="533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800600" y="5227320"/>
            <a:ext cx="533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724400" y="4998720"/>
            <a:ext cx="609600" cy="6080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800600" y="5684520"/>
            <a:ext cx="533400" cy="3032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47800" y="38055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URL ranking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172200" y="38055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Website ranking</a:t>
            </a:r>
            <a:endParaRPr lang="en-US" sz="2400" dirty="0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3124200"/>
            <a:ext cx="3495675" cy="581025"/>
          </a:xfrm>
          <a:prstGeom prst="rect">
            <a:avLst/>
          </a:prstGeom>
          <a:noFill/>
        </p:spPr>
      </p:pic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Clickthrough/implicit feedback methods</a:t>
            </a:r>
          </a:p>
          <a:p>
            <a:pPr lvl="1"/>
            <a:r>
              <a:rPr lang="en-US" dirty="0" smtClean="0"/>
              <a:t>Learning ranking functions from clicks and query chains [</a:t>
            </a:r>
            <a:r>
              <a:rPr lang="en-US" dirty="0" err="1" smtClean="0"/>
              <a:t>Joachims</a:t>
            </a:r>
            <a:r>
              <a:rPr lang="en-US" dirty="0" smtClean="0"/>
              <a:t> ‘02, </a:t>
            </a:r>
            <a:r>
              <a:rPr lang="en-US" dirty="0" err="1" smtClean="0"/>
              <a:t>Xue</a:t>
            </a:r>
            <a:r>
              <a:rPr lang="en-US" dirty="0" smtClean="0"/>
              <a:t> </a:t>
            </a:r>
            <a:r>
              <a:rPr lang="en-US" i="1" dirty="0" smtClean="0"/>
              <a:t>et al. </a:t>
            </a:r>
            <a:r>
              <a:rPr lang="en-US" dirty="0" smtClean="0"/>
              <a:t>‘04, </a:t>
            </a:r>
            <a:r>
              <a:rPr lang="en-US" dirty="0" err="1" smtClean="0"/>
              <a:t>Radlinski-Joachims</a:t>
            </a:r>
            <a:r>
              <a:rPr lang="en-US" dirty="0" smtClean="0"/>
              <a:t> ’05 ‘06 ‘07]</a:t>
            </a:r>
          </a:p>
          <a:p>
            <a:pPr lvl="1"/>
            <a:r>
              <a:rPr lang="en-US" dirty="0" smtClean="0"/>
              <a:t>Combining clickthrough with traditional IR features [Richardson </a:t>
            </a:r>
            <a:r>
              <a:rPr lang="en-US" i="1" dirty="0" smtClean="0"/>
              <a:t>et al. </a:t>
            </a:r>
            <a:r>
              <a:rPr lang="en-US" dirty="0" smtClean="0"/>
              <a:t>‘06, </a:t>
            </a:r>
            <a:r>
              <a:rPr lang="en-US" dirty="0" err="1" smtClean="0"/>
              <a:t>Agichtein</a:t>
            </a:r>
            <a:r>
              <a:rPr lang="en-US" dirty="0" smtClean="0"/>
              <a:t> </a:t>
            </a:r>
            <a:r>
              <a:rPr lang="en-US" i="1" dirty="0" smtClean="0"/>
              <a:t>et al. </a:t>
            </a:r>
            <a:r>
              <a:rPr lang="en-US" dirty="0" smtClean="0"/>
              <a:t>‘06]</a:t>
            </a:r>
          </a:p>
          <a:p>
            <a:r>
              <a:rPr lang="en-US" dirty="0" smtClean="0"/>
              <a:t>Activity-based user models for personalization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Shen</a:t>
            </a:r>
            <a:r>
              <a:rPr lang="en-US" dirty="0" smtClean="0"/>
              <a:t> </a:t>
            </a:r>
            <a:r>
              <a:rPr lang="en-US" i="1" dirty="0" smtClean="0"/>
              <a:t>et al. </a:t>
            </a:r>
            <a:r>
              <a:rPr lang="en-US" dirty="0" smtClean="0"/>
              <a:t>‘05, Tan </a:t>
            </a:r>
            <a:r>
              <a:rPr lang="en-US" i="1" dirty="0" smtClean="0"/>
              <a:t>et al. </a:t>
            </a:r>
            <a:r>
              <a:rPr lang="en-US" dirty="0" smtClean="0"/>
              <a:t>’06]</a:t>
            </a:r>
          </a:p>
          <a:p>
            <a:r>
              <a:rPr lang="en-US" dirty="0" smtClean="0"/>
              <a:t>Modeling browsing behavior</a:t>
            </a:r>
          </a:p>
          <a:p>
            <a:pPr lvl="1"/>
            <a:r>
              <a:rPr lang="en-US" dirty="0" smtClean="0"/>
              <a:t>[Anderson </a:t>
            </a:r>
            <a:r>
              <a:rPr lang="en-US" i="1" dirty="0" smtClean="0"/>
              <a:t>et al. </a:t>
            </a:r>
            <a:r>
              <a:rPr lang="en-US" dirty="0" smtClean="0"/>
              <a:t>‘01, Downey </a:t>
            </a:r>
            <a:r>
              <a:rPr lang="en-US" i="1" dirty="0" smtClean="0"/>
              <a:t>et al. </a:t>
            </a:r>
            <a:r>
              <a:rPr lang="en-US" dirty="0" smtClean="0"/>
              <a:t>‘07, </a:t>
            </a:r>
            <a:r>
              <a:rPr lang="en-US" dirty="0" err="1" smtClean="0"/>
              <a:t>Pandit</a:t>
            </a:r>
            <a:r>
              <a:rPr lang="en-US" dirty="0" smtClean="0"/>
              <a:t>-</a:t>
            </a:r>
            <a:r>
              <a:rPr lang="en-US" dirty="0" err="1" smtClean="0"/>
              <a:t>Olston</a:t>
            </a:r>
            <a:r>
              <a:rPr lang="en-US" dirty="0" smtClean="0"/>
              <a:t> ’07]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Trails</a:t>
            </a:r>
            <a:endParaRPr lang="en-US" dirty="0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199" y="1325328"/>
            <a:ext cx="5029201" cy="2941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313237"/>
            <a:ext cx="8229600" cy="2011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Trails start with a search engine query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Continue until a terminating event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/>
              <a:t>Another search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Visit to an unrelated site (social networks, webmail)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Timeout, browser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homepage, browser closing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Trails vs. Click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800" dirty="0" smtClean="0"/>
              <a:t>Trails capture dwell time</a:t>
            </a:r>
          </a:p>
          <a:p>
            <a:pPr lvl="1">
              <a:buBlip>
                <a:blip r:embed="rId2"/>
              </a:buBlip>
            </a:pPr>
            <a:r>
              <a:rPr lang="en-US" sz="2400" dirty="0" smtClean="0"/>
              <a:t>Both attention share and </a:t>
            </a:r>
            <a:r>
              <a:rPr lang="en-US" sz="2400" dirty="0" err="1" smtClean="0"/>
              <a:t>pageview</a:t>
            </a:r>
            <a:r>
              <a:rPr lang="en-US" sz="2400" dirty="0" smtClean="0"/>
              <a:t> counts are accounted</a:t>
            </a:r>
          </a:p>
          <a:p>
            <a:pPr>
              <a:buBlip>
                <a:blip r:embed="rId2"/>
              </a:buBlip>
            </a:pPr>
            <a:r>
              <a:rPr lang="en-US" sz="2800" dirty="0" smtClean="0"/>
              <a:t>Trails represent user activity across many websites</a:t>
            </a:r>
          </a:p>
          <a:p>
            <a:pPr>
              <a:buBlip>
                <a:blip r:embed="rId2"/>
              </a:buBlip>
            </a:pPr>
            <a:r>
              <a:rPr lang="en-US" sz="2800" dirty="0" smtClean="0"/>
              <a:t>Browsing sequences surface “under-ranked” pages</a:t>
            </a:r>
          </a:p>
          <a:p>
            <a:pPr>
              <a:buNone/>
            </a:pPr>
            <a:endParaRPr lang="en-US" sz="2800" dirty="0" smtClean="0"/>
          </a:p>
          <a:p>
            <a:pPr>
              <a:buBlip>
                <a:blip r:embed="rId3"/>
              </a:buBlip>
            </a:pPr>
            <a:r>
              <a:rPr lang="en-US" sz="2800" dirty="0" smtClean="0"/>
              <a:t>Click logs are less noisy </a:t>
            </a:r>
          </a:p>
          <a:p>
            <a:pPr>
              <a:buBlip>
                <a:blip r:embed="rId3"/>
              </a:buBlip>
            </a:pPr>
            <a:r>
              <a:rPr lang="en-US" dirty="0" smtClean="0"/>
              <a:t>Position bias is easy to control</a:t>
            </a:r>
          </a:p>
          <a:p>
            <a:pPr>
              <a:buBlip>
                <a:blip r:embed="rId3"/>
              </a:buBlip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Relevance from Trails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tabLst>
                <a:tab pos="1257300" algn="l"/>
              </a:tabLst>
            </a:pPr>
            <a:r>
              <a:rPr lang="en-US" sz="2800" b="1" dirty="0" smtClean="0">
                <a:solidFill>
                  <a:srgbClr val="FF0000"/>
                </a:solidFill>
              </a:rPr>
              <a:t>Task:  	given a trails corpus 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 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={</a:t>
            </a:r>
            <a:r>
              <a:rPr lang="en-US" sz="28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q</a:t>
            </a:r>
            <a:r>
              <a:rPr lang="en-US" sz="2800" i="1" baseline="-25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2800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→ 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2800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i1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,…,</a:t>
            </a:r>
            <a:r>
              <a:rPr lang="en-US" sz="28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2800" i="1" baseline="-25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ik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)}</a:t>
            </a:r>
            <a:endParaRPr lang="en-US" sz="2800" i="1" baseline="-25000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buNone/>
              <a:tabLst>
                <a:tab pos="1257300" algn="l"/>
              </a:tabLst>
            </a:pPr>
            <a:r>
              <a:rPr lang="en-US" sz="2800" b="1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</a:rPr>
              <a:t> 	       	</a:t>
            </a:r>
            <a:r>
              <a:rPr lang="en-US" sz="2800" b="1" dirty="0" smtClean="0">
                <a:solidFill>
                  <a:srgbClr val="FF0000"/>
                </a:solidFill>
              </a:rPr>
              <a:t>predict relevant websites for a new query </a:t>
            </a:r>
            <a:r>
              <a:rPr lang="en-US" sz="2800" b="1" i="1" dirty="0" smtClean="0">
                <a:solidFill>
                  <a:srgbClr val="FF0000"/>
                </a:solidFill>
              </a:rPr>
              <a:t>q</a:t>
            </a:r>
            <a:endParaRPr lang="en-US" sz="2800" b="1" i="1" baseline="-25000" dirty="0" smtClean="0">
              <a:solidFill>
                <a:srgbClr val="FF0000"/>
              </a:solidFill>
            </a:endParaRPr>
          </a:p>
          <a:p>
            <a:endParaRPr lang="en-US" sz="1100" dirty="0" smtClean="0"/>
          </a:p>
          <a:p>
            <a:r>
              <a:rPr lang="en-US" sz="2800" dirty="0" smtClean="0"/>
              <a:t>Trails give us the good pages for each query…</a:t>
            </a:r>
          </a:p>
          <a:p>
            <a:pPr>
              <a:buNone/>
            </a:pPr>
            <a:r>
              <a:rPr lang="en-US" sz="2800" dirty="0" smtClean="0"/>
              <a:t>	…can’t we just lookup the pages for new queries?  </a:t>
            </a:r>
          </a:p>
          <a:p>
            <a:pPr lvl="1"/>
            <a:r>
              <a:rPr lang="en-US" sz="2400" dirty="0" smtClean="0"/>
              <a:t>Not directly:  50+% of queries are unique </a:t>
            </a:r>
          </a:p>
          <a:p>
            <a:pPr lvl="1"/>
            <a:r>
              <a:rPr lang="en-US" sz="2400" dirty="0" smtClean="0"/>
              <a:t>Page visits are also extremely sparse</a:t>
            </a:r>
          </a:p>
          <a:p>
            <a:endParaRPr lang="en-US" sz="1100" dirty="0" smtClean="0"/>
          </a:p>
          <a:p>
            <a:r>
              <a:rPr lang="en-US" sz="2800" dirty="0" smtClean="0"/>
              <a:t>Solutions:</a:t>
            </a:r>
          </a:p>
          <a:p>
            <a:pPr lvl="1"/>
            <a:r>
              <a:rPr lang="en-US" sz="2400" dirty="0" smtClean="0"/>
              <a:t>Query </a:t>
            </a:r>
            <a:r>
              <a:rPr lang="en-US" sz="2400" dirty="0" err="1" smtClean="0"/>
              <a:t>sparsity</a:t>
            </a:r>
            <a:r>
              <a:rPr lang="en-US" sz="2400" dirty="0" smtClean="0"/>
              <a:t>:   term-based matching, language modeling</a:t>
            </a:r>
          </a:p>
          <a:p>
            <a:pPr lvl="1"/>
            <a:r>
              <a:rPr lang="en-US" sz="2400" dirty="0" err="1" smtClean="0"/>
              <a:t>Pageview</a:t>
            </a:r>
            <a:r>
              <a:rPr lang="en-US" sz="2400" dirty="0" smtClean="0"/>
              <a:t> </a:t>
            </a:r>
            <a:r>
              <a:rPr lang="en-US" sz="2400" dirty="0" err="1" smtClean="0"/>
              <a:t>sparsity</a:t>
            </a:r>
            <a:r>
              <a:rPr lang="en-US" sz="2400" dirty="0" smtClean="0"/>
              <a:t>:  smoothing (domain-level prediction)</a:t>
            </a:r>
          </a:p>
          <a:p>
            <a:pPr>
              <a:tabLst>
                <a:tab pos="1257300" algn="l"/>
              </a:tabLst>
            </a:pPr>
            <a:endParaRPr lang="en-US" sz="1100" dirty="0" smtClean="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1: 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Documents ≈ websites</a:t>
            </a:r>
            <a:endParaRPr lang="en-US" sz="2800" dirty="0" smtClean="0"/>
          </a:p>
          <a:p>
            <a:r>
              <a:rPr lang="en-US" dirty="0" smtClean="0"/>
              <a:t>Contents ≈ queries </a:t>
            </a:r>
            <a:r>
              <a:rPr lang="en-US" sz="2800" dirty="0" smtClean="0"/>
              <a:t>preceding websites in trails</a:t>
            </a:r>
          </a:p>
          <a:p>
            <a:r>
              <a:rPr lang="en-US" sz="2800" dirty="0" smtClean="0"/>
              <a:t>Split queries into terms, compute frequencies</a:t>
            </a:r>
          </a:p>
          <a:p>
            <a:pPr lvl="1"/>
            <a:r>
              <a:rPr lang="en-US" sz="2400" dirty="0" smtClean="0"/>
              <a:t>Terms include unigrams, bigrams, named entities</a:t>
            </a:r>
          </a:p>
          <a:p>
            <a:r>
              <a:rPr lang="en-US" sz="2800" dirty="0" smtClean="0"/>
              <a:t>Relevance is analogous to BM25 (TF-IDF)</a:t>
            </a:r>
          </a:p>
          <a:p>
            <a:pPr lvl="1"/>
            <a:r>
              <a:rPr lang="en-US" dirty="0" smtClean="0"/>
              <a:t>Query-term frequency (QF) </a:t>
            </a:r>
            <a:r>
              <a:rPr lang="en-US" sz="2400" dirty="0" smtClean="0"/>
              <a:t>and inverse query frequency (IQF) terms</a:t>
            </a:r>
            <a:r>
              <a:rPr lang="en-US" dirty="0" smtClean="0"/>
              <a:t> </a:t>
            </a:r>
            <a:r>
              <a:rPr lang="en-US" sz="2400" dirty="0" smtClean="0"/>
              <a:t>incorporate corpus statistics and website popularity.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-91440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5029200"/>
            <a:ext cx="4603531" cy="9144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-91440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2:  Probabilistic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IR via language modeling </a:t>
            </a:r>
            <a:r>
              <a:rPr lang="en-US" dirty="0" smtClean="0"/>
              <a:t>[</a:t>
            </a:r>
            <a:r>
              <a:rPr lang="en-US" dirty="0" err="1" smtClean="0"/>
              <a:t>Zhai</a:t>
            </a:r>
            <a:r>
              <a:rPr lang="en-US" dirty="0" smtClean="0"/>
              <a:t>-Lafferty, </a:t>
            </a:r>
            <a:r>
              <a:rPr lang="en-US" dirty="0" err="1" smtClean="0"/>
              <a:t>Lavrenko</a:t>
            </a:r>
            <a:r>
              <a:rPr lang="en-US" dirty="0" smtClean="0"/>
              <a:t>]</a:t>
            </a:r>
          </a:p>
          <a:p>
            <a:endParaRPr lang="en-US" sz="3600" dirty="0" smtClean="0"/>
          </a:p>
          <a:p>
            <a:endParaRPr lang="en-US" sz="1400" dirty="0" smtClean="0"/>
          </a:p>
          <a:p>
            <a:r>
              <a:rPr lang="en-US" dirty="0" smtClean="0"/>
              <a:t>Query-term distribution gives more mass to rare terms:  </a:t>
            </a:r>
          </a:p>
          <a:p>
            <a:endParaRPr lang="en-US" sz="2400" dirty="0" smtClean="0"/>
          </a:p>
          <a:p>
            <a:endParaRPr lang="en-US" dirty="0" smtClean="0"/>
          </a:p>
          <a:p>
            <a:r>
              <a:rPr lang="en-US" dirty="0" smtClean="0"/>
              <a:t>Term-website weights </a:t>
            </a:r>
            <a:r>
              <a:rPr lang="en-US" i="1" dirty="0" smtClean="0">
                <a:solidFill>
                  <a:srgbClr val="FF0000"/>
                </a:solidFill>
              </a:rPr>
              <a:t>combine dwell time and counts </a:t>
            </a:r>
          </a:p>
          <a:p>
            <a:endParaRPr lang="en-US" sz="3600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204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204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0" y="204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0" y="204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75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0" y="1249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0" y="132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2209800"/>
            <a:ext cx="5334000" cy="896547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3505200"/>
            <a:ext cx="3449904" cy="840171"/>
          </a:xfrm>
          <a:prstGeom prst="rect">
            <a:avLst/>
          </a:prstGeom>
          <a:noFill/>
        </p:spPr>
      </p:pic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1533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5181600"/>
            <a:ext cx="4816856" cy="838200"/>
          </a:xfrm>
          <a:prstGeom prst="rect">
            <a:avLst/>
          </a:prstGeom>
          <a:noFill/>
        </p:spPr>
      </p:pic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92053" y="5105400"/>
            <a:ext cx="2947147" cy="762000"/>
          </a:xfrm>
          <a:prstGeom prst="rect">
            <a:avLst/>
          </a:prstGeom>
          <a:noFill/>
        </p:spPr>
      </p:pic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2:  Probabilistic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447800"/>
          </a:xfrm>
        </p:spPr>
        <p:txBody>
          <a:bodyPr/>
          <a:lstStyle/>
          <a:p>
            <a:r>
              <a:rPr lang="en-US" dirty="0" smtClean="0"/>
              <a:t>Basic probabilistic model is noisy</a:t>
            </a:r>
          </a:p>
          <a:p>
            <a:pPr lvl="1"/>
            <a:r>
              <a:rPr lang="en-US" dirty="0" smtClean="0"/>
              <a:t>Misspellings, synonyms, sparseness</a:t>
            </a:r>
          </a:p>
          <a:p>
            <a:endParaRPr lang="en-US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6877" y="1371600"/>
            <a:ext cx="5954523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6865</TotalTime>
  <Words>972</Words>
  <Application>Microsoft Office PowerPoint</Application>
  <PresentationFormat>On-screen Show (4:3)</PresentationFormat>
  <Paragraphs>234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Mining the Search Trails of Surfing Crowds:   Identifying Relevant Websites from User Activity Data</vt:lpstr>
      <vt:lpstr>Search = Modeling User Behavior</vt:lpstr>
      <vt:lpstr>Prior Work</vt:lpstr>
      <vt:lpstr>Search Trails</vt:lpstr>
      <vt:lpstr>Trails vs. Click logs</vt:lpstr>
      <vt:lpstr>Predicting Relevance from Trails </vt:lpstr>
      <vt:lpstr>Model 1:  Heuristic</vt:lpstr>
      <vt:lpstr>Model 2:  Probabilistic </vt:lpstr>
      <vt:lpstr>Model 2:  Probabilistic (cont.)</vt:lpstr>
      <vt:lpstr>Model 3:  Random Walks</vt:lpstr>
      <vt:lpstr>Evaluation</vt:lpstr>
      <vt:lpstr>Evaluation (cont.)</vt:lpstr>
      <vt:lpstr>Evaluation (cont.)</vt:lpstr>
      <vt:lpstr>Results I:   Domain ranking (cont.)</vt:lpstr>
      <vt:lpstr>Results I:  Domain ranking (cont.)</vt:lpstr>
      <vt:lpstr>Results I:  Domain ranking (cont.)</vt:lpstr>
      <vt:lpstr>Results I:  Domain ranking (cont.)</vt:lpstr>
      <vt:lpstr>Results II:  Learning to Rank</vt:lpstr>
      <vt:lpstr>Conclusions</vt:lpstr>
      <vt:lpstr>Model 3:  Random Walks (cont.)</vt:lpstr>
      <vt:lpstr>URLs vs. Websites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Destination-biased Search</dc:title>
  <dc:creator>Misha Bilenko</dc:creator>
  <cp:lastModifiedBy>Ryen White</cp:lastModifiedBy>
  <cp:revision>399</cp:revision>
  <dcterms:created xsi:type="dcterms:W3CDTF">2006-08-16T00:00:00Z</dcterms:created>
  <dcterms:modified xsi:type="dcterms:W3CDTF">2008-07-10T00:40:29Z</dcterms:modified>
</cp:coreProperties>
</file>