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58" r:id="rId5"/>
    <p:sldId id="259" r:id="rId6"/>
    <p:sldId id="260" r:id="rId7"/>
    <p:sldId id="278" r:id="rId8"/>
    <p:sldId id="262" r:id="rId9"/>
    <p:sldId id="273" r:id="rId10"/>
    <p:sldId id="283" r:id="rId11"/>
    <p:sldId id="263" r:id="rId12"/>
    <p:sldId id="284" r:id="rId13"/>
    <p:sldId id="267" r:id="rId14"/>
    <p:sldId id="269" r:id="rId15"/>
    <p:sldId id="282" r:id="rId16"/>
    <p:sldId id="281" r:id="rId17"/>
    <p:sldId id="272" r:id="rId18"/>
    <p:sldId id="270" r:id="rId19"/>
    <p:sldId id="271" r:id="rId20"/>
    <p:sldId id="265" r:id="rId21"/>
    <p:sldId id="266" r:id="rId22"/>
    <p:sldId id="268" r:id="rId23"/>
    <p:sldId id="277" r:id="rId24"/>
    <p:sldId id="27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809"/>
    <a:srgbClr val="DFBCA9"/>
    <a:srgbClr val="1DACD6"/>
    <a:srgbClr val="1C6977"/>
    <a:srgbClr val="3388FF"/>
    <a:srgbClr val="4AE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83518" autoAdjust="0"/>
  </p:normalViewPr>
  <p:slideViewPr>
    <p:cSldViewPr snapToGrid="0" showGuides="1">
      <p:cViewPr varScale="1">
        <p:scale>
          <a:sx n="81" d="100"/>
          <a:sy n="81" d="100"/>
        </p:scale>
        <p:origin x="-10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A6650-BD60-1242-A007-F57FD985DD1F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D41C5-98EC-8C4D-A252-58356B32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as</a:t>
            </a:r>
            <a:r>
              <a:rPr lang="en-US" baseline="0" dirty="0" smtClean="0"/>
              <a:t> decision aid – while traditional DAs are curated, people can find anything on the web, including both formal resources and informal discussions by non-experts; web is also self-directed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archetypal?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characterize different phases</a:t>
            </a:r>
            <a:r>
              <a:rPr lang="en-US" baseline="0" dirty="0" smtClean="0"/>
              <a:t> of treatment-related web activity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63% experiential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272 contained additional search</a:t>
            </a:r>
            <a:r>
              <a:rPr lang="en-US" baseline="0" dirty="0" smtClean="0"/>
              <a:t> terms that indicated decision-making, so we chose to focus on those. 272 is a small enough number to annotate manually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way to show what the phases look like, since we can’t share the </a:t>
            </a:r>
            <a:r>
              <a:rPr lang="en-US" smtClean="0"/>
              <a:t>raw dataset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Manually curated ontology of terms of interest</a:t>
            </a:r>
          </a:p>
          <a:p>
            <a:r>
              <a:rPr lang="en-US" dirty="0" smtClean="0"/>
              <a:t>4-level hierarchy including terms related to screening, diagnosis, staging and grading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Seek to understand progression of treatment-related searches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in “initial decision”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D41C5-98EC-8C4D-A252-58356B32BC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6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182D-1878-4567-A546-49327DBBF8CB}" type="datetimeFigureOut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ECB6-D6AE-473A-AF64-70E55538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11" y="1763808"/>
            <a:ext cx="10959152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Diagnoses, Decisions, and Outcomes:</a:t>
            </a:r>
            <a:br>
              <a:rPr lang="en-US" b="1" dirty="0"/>
            </a:br>
            <a:r>
              <a:rPr lang="en-US" b="1" dirty="0"/>
              <a:t>Web Search as Decision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Support </a:t>
            </a:r>
            <a:r>
              <a:rPr lang="en-US" b="1" dirty="0"/>
              <a:t>for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3734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Michael </a:t>
            </a:r>
            <a:r>
              <a:rPr lang="en-US" sz="3000" dirty="0"/>
              <a:t>J. </a:t>
            </a:r>
            <a:r>
              <a:rPr lang="en-US" sz="3000" dirty="0" smtClean="0"/>
              <a:t>Paul, </a:t>
            </a:r>
            <a:r>
              <a:rPr lang="en-US" sz="3000" dirty="0"/>
              <a:t>Johns Hopkins University</a:t>
            </a:r>
            <a:endParaRPr lang="en-US" sz="3000" dirty="0" smtClean="0"/>
          </a:p>
          <a:p>
            <a:r>
              <a:rPr lang="en-US" sz="3000" dirty="0"/>
              <a:t>Ryen W. </a:t>
            </a:r>
            <a:r>
              <a:rPr lang="en-US" sz="3000" dirty="0" smtClean="0"/>
              <a:t>White and </a:t>
            </a:r>
            <a:r>
              <a:rPr lang="en-US" sz="3000" dirty="0"/>
              <a:t>Eric </a:t>
            </a:r>
            <a:r>
              <a:rPr lang="en-US" sz="3000" dirty="0" smtClean="0"/>
              <a:t>Horvitz, Microsoft Research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1555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&gt; Treatment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5359922"/>
          </a:xfrm>
        </p:spPr>
        <p:txBody>
          <a:bodyPr>
            <a:normAutofit/>
          </a:bodyPr>
          <a:lstStyle/>
          <a:p>
            <a:r>
              <a:rPr lang="en-US" dirty="0" smtClean="0"/>
              <a:t>We filtered the 1413 histories for </a:t>
            </a:r>
            <a:r>
              <a:rPr lang="en-US" dirty="0" smtClean="0"/>
              <a:t>those containing </a:t>
            </a:r>
            <a:r>
              <a:rPr lang="en-US" dirty="0" smtClean="0"/>
              <a:t>terms related to decision-making</a:t>
            </a:r>
          </a:p>
          <a:p>
            <a:pPr lvl="1"/>
            <a:r>
              <a:rPr lang="en-US" dirty="0" smtClean="0"/>
              <a:t>e.g. “</a:t>
            </a:r>
            <a:r>
              <a:rPr lang="en-US" dirty="0" err="1" smtClean="0"/>
              <a:t>vs</a:t>
            </a:r>
            <a:r>
              <a:rPr lang="en-US" dirty="0" smtClean="0"/>
              <a:t>”, “pros and cons”, “better”</a:t>
            </a:r>
          </a:p>
          <a:p>
            <a:r>
              <a:rPr lang="en-US" dirty="0" smtClean="0"/>
              <a:t>This produced </a:t>
            </a:r>
            <a:r>
              <a:rPr lang="en-US" sz="5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272</a:t>
            </a:r>
            <a:r>
              <a:rPr lang="en-US" dirty="0" smtClean="0">
                <a:sym typeface="Wingdings" panose="05000000000000000000" pitchFamily="2" charset="2"/>
              </a:rPr>
              <a:t> search timelines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 annotated queries with richer information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34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&gt; Annotation of Treatment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067"/>
            <a:ext cx="10515600" cy="4902721"/>
          </a:xfrm>
        </p:spPr>
        <p:txBody>
          <a:bodyPr/>
          <a:lstStyle/>
          <a:p>
            <a:r>
              <a:rPr lang="en-US" dirty="0" smtClean="0"/>
              <a:t>Queries annotated per </a:t>
            </a:r>
            <a:r>
              <a:rPr lang="en-US" b="1" dirty="0" smtClean="0">
                <a:solidFill>
                  <a:srgbClr val="2E75B6"/>
                </a:solidFill>
              </a:rPr>
              <a:t>deliberation</a:t>
            </a:r>
            <a:r>
              <a:rPr lang="en-US" dirty="0" smtClean="0">
                <a:solidFill>
                  <a:srgbClr val="2E75B6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treatment stage</a:t>
            </a:r>
          </a:p>
          <a:p>
            <a:r>
              <a:rPr lang="en-US" dirty="0" smtClean="0">
                <a:solidFill>
                  <a:srgbClr val="2E75B6"/>
                </a:solidFill>
              </a:rPr>
              <a:t>Deliberation</a:t>
            </a:r>
          </a:p>
          <a:p>
            <a:pPr lvl="1"/>
            <a:r>
              <a:rPr lang="en-US" b="1" dirty="0" smtClean="0"/>
              <a:t>Decision</a:t>
            </a:r>
            <a:r>
              <a:rPr lang="en-US" dirty="0" smtClean="0"/>
              <a:t> = help searchers decide between or learn about treatment options</a:t>
            </a:r>
          </a:p>
          <a:p>
            <a:pPr lvl="1"/>
            <a:r>
              <a:rPr lang="en-US" b="1" dirty="0" smtClean="0"/>
              <a:t>Preparation</a:t>
            </a:r>
            <a:r>
              <a:rPr lang="en-US" dirty="0" smtClean="0"/>
              <a:t> = about scheduled treatment</a:t>
            </a:r>
          </a:p>
          <a:p>
            <a:pPr lvl="1"/>
            <a:r>
              <a:rPr lang="en-US" b="1" dirty="0" smtClean="0"/>
              <a:t>Post-treatment </a:t>
            </a:r>
            <a:r>
              <a:rPr lang="en-US" dirty="0" smtClean="0"/>
              <a:t>= after treatment commenced or completed</a:t>
            </a:r>
            <a:endParaRPr lang="en-US" dirty="0"/>
          </a:p>
          <a:p>
            <a:r>
              <a:rPr lang="en-US" dirty="0" smtClean="0">
                <a:solidFill>
                  <a:srgbClr val="C55A11"/>
                </a:solidFill>
              </a:rPr>
              <a:t>Treatment stage</a:t>
            </a:r>
          </a:p>
          <a:p>
            <a:pPr lvl="1"/>
            <a:r>
              <a:rPr lang="en-US" b="1" dirty="0" smtClean="0"/>
              <a:t>Initial</a:t>
            </a:r>
            <a:r>
              <a:rPr lang="en-US" dirty="0" smtClean="0"/>
              <a:t> = first round treatment, typically surgery or radiation</a:t>
            </a:r>
          </a:p>
          <a:p>
            <a:pPr lvl="1"/>
            <a:r>
              <a:rPr lang="en-US" b="1" dirty="0" smtClean="0"/>
              <a:t>Secondary</a:t>
            </a:r>
            <a:r>
              <a:rPr lang="en-US" dirty="0" smtClean="0"/>
              <a:t> = any treatment that follows an initial treatment</a:t>
            </a:r>
          </a:p>
          <a:p>
            <a:pPr lvl="2"/>
            <a:r>
              <a:rPr lang="en-US" dirty="0" smtClean="0"/>
              <a:t>E.g., adjuvant radiation, hormone therapy, chemotherapy</a:t>
            </a:r>
          </a:p>
          <a:p>
            <a:pPr lvl="2"/>
            <a:endParaRPr lang="en-US" sz="1000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6 different phases of treatment-related search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68791" y="6028789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Initial</a:t>
            </a:r>
          </a:p>
          <a:p>
            <a:pPr algn="ctr"/>
            <a:r>
              <a:rPr lang="en-US" sz="2000" dirty="0" smtClean="0"/>
              <a:t>Decision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72608" y="6028789"/>
            <a:ext cx="141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Initial</a:t>
            </a:r>
          </a:p>
          <a:p>
            <a:pPr algn="ctr"/>
            <a:r>
              <a:rPr lang="en-US" sz="2000" dirty="0" smtClean="0"/>
              <a:t>Preparation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19660" y="6028789"/>
            <a:ext cx="177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Initial</a:t>
            </a:r>
          </a:p>
          <a:p>
            <a:pPr algn="ctr"/>
            <a:r>
              <a:rPr lang="en-US" sz="2000" dirty="0" smtClean="0"/>
              <a:t>Post-treatment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27067" y="6028789"/>
            <a:ext cx="1272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Secondary</a:t>
            </a:r>
          </a:p>
          <a:p>
            <a:pPr algn="ctr"/>
            <a:r>
              <a:rPr lang="en-US" sz="2000" dirty="0" smtClean="0"/>
              <a:t>Decision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35235" y="6028789"/>
            <a:ext cx="141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Secondary</a:t>
            </a:r>
          </a:p>
          <a:p>
            <a:pPr algn="ctr"/>
            <a:r>
              <a:rPr lang="en-US" sz="2000" dirty="0" smtClean="0"/>
              <a:t>Preparation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582289" y="6023506"/>
            <a:ext cx="177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Secondary</a:t>
            </a:r>
          </a:p>
          <a:p>
            <a:pPr algn="ctr"/>
            <a:r>
              <a:rPr lang="en-US" sz="2000" dirty="0" smtClean="0"/>
              <a:t>Post-treatment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>
            <a:off x="2036712" y="6377449"/>
            <a:ext cx="335896" cy="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26551" y="6380318"/>
            <a:ext cx="335896" cy="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95778" y="6371033"/>
            <a:ext cx="335896" cy="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99337" y="6364117"/>
            <a:ext cx="335896" cy="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246391" y="6391120"/>
            <a:ext cx="335896" cy="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8948"/>
          </a:xfrm>
        </p:spPr>
        <p:txBody>
          <a:bodyPr/>
          <a:lstStyle/>
          <a:p>
            <a:r>
              <a:rPr lang="en-US" dirty="0" smtClean="0"/>
              <a:t>Characterize different annotated phases via n-grams from queries</a:t>
            </a:r>
          </a:p>
          <a:p>
            <a:r>
              <a:rPr lang="en-US" dirty="0" smtClean="0"/>
              <a:t>Seek </a:t>
            </a:r>
            <a:r>
              <a:rPr lang="en-US" b="1" dirty="0" smtClean="0"/>
              <a:t>salient</a:t>
            </a:r>
            <a:r>
              <a:rPr lang="en-US" dirty="0" smtClean="0"/>
              <a:t> phrases that are </a:t>
            </a:r>
            <a:r>
              <a:rPr lang="en-US" u="sng" dirty="0" smtClean="0"/>
              <a:t>probable</a:t>
            </a:r>
            <a:r>
              <a:rPr lang="en-US" dirty="0" smtClean="0"/>
              <a:t> and </a:t>
            </a:r>
            <a:r>
              <a:rPr lang="en-US" u="sng" dirty="0" smtClean="0"/>
              <a:t>representative</a:t>
            </a:r>
          </a:p>
          <a:p>
            <a:r>
              <a:rPr lang="en-US" dirty="0" smtClean="0"/>
              <a:t>Two component mixture model</a:t>
            </a:r>
          </a:p>
          <a:p>
            <a:pPr lvl="1"/>
            <a:r>
              <a:rPr lang="en-US" dirty="0" smtClean="0"/>
              <a:t>Phase specific feature distributions and phase independent background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Features = bigrams, trigrams from queries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4038003"/>
            <a:ext cx="7962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684"/>
          <a:stretch/>
        </p:blipFill>
        <p:spPr>
          <a:xfrm>
            <a:off x="272829" y="1555201"/>
            <a:ext cx="11768807" cy="396732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Phrase 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365125"/>
            <a:ext cx="10515600" cy="1325563"/>
          </a:xfrm>
        </p:spPr>
        <p:txBody>
          <a:bodyPr/>
          <a:lstStyle/>
          <a:p>
            <a:r>
              <a:rPr lang="en-US" dirty="0" smtClean="0"/>
              <a:t>Progression of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825624"/>
            <a:ext cx="12295163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temporal patterns across all phases</a:t>
            </a:r>
          </a:p>
          <a:p>
            <a:pPr lvl="1"/>
            <a:r>
              <a:rPr lang="en-US" dirty="0" smtClean="0"/>
              <a:t>What does the “average” timeline look like?</a:t>
            </a:r>
          </a:p>
          <a:p>
            <a:endParaRPr lang="en-US" dirty="0" smtClean="0"/>
          </a:p>
          <a:p>
            <a:r>
              <a:rPr lang="en-US" dirty="0" smtClean="0"/>
              <a:t>No single user searched all phases, but we can stitch these together</a:t>
            </a:r>
          </a:p>
          <a:p>
            <a:pPr lvl="1"/>
            <a:r>
              <a:rPr lang="en-US" dirty="0" smtClean="0"/>
              <a:t>Computed </a:t>
            </a:r>
            <a:r>
              <a:rPr lang="en-US" b="1" dirty="0" smtClean="0"/>
              <a:t>multiple sequence alignment </a:t>
            </a:r>
            <a:r>
              <a:rPr lang="en-US" dirty="0" smtClean="0"/>
              <a:t>of the timelines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9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365125"/>
            <a:ext cx="10515600" cy="1325563"/>
          </a:xfrm>
        </p:spPr>
        <p:txBody>
          <a:bodyPr anchor="ctr" anchorCtr="0"/>
          <a:lstStyle/>
          <a:p>
            <a:r>
              <a:rPr lang="en-US" dirty="0" smtClean="0"/>
              <a:t>Multiple Sequence Alignment (MSA)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599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2886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6266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0553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3933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8220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1600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5887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213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8500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1880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6167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9547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3834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7214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501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28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4115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7495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782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5162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29449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2829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116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2879" y="4092456"/>
            <a:ext cx="12295163" cy="2702823"/>
          </a:xfrm>
        </p:spPr>
        <p:txBody>
          <a:bodyPr>
            <a:normAutofit/>
          </a:bodyPr>
          <a:lstStyle/>
          <a:p>
            <a:r>
              <a:rPr lang="en-US" dirty="0" smtClean="0"/>
              <a:t>Want to align sequences of symbols based on similarity</a:t>
            </a:r>
          </a:p>
          <a:p>
            <a:r>
              <a:rPr lang="en-US" dirty="0" smtClean="0"/>
              <a:t>Score based on how well symbols align, penalizing gaps and mismatches</a:t>
            </a:r>
          </a:p>
          <a:p>
            <a:pPr lvl="1"/>
            <a:r>
              <a:rPr lang="en-US" dirty="0" smtClean="0"/>
              <a:t>Want to pick alignment with highest score</a:t>
            </a:r>
          </a:p>
          <a:p>
            <a:r>
              <a:rPr lang="en-US" dirty="0" smtClean="0"/>
              <a:t>Commonly used to align biological sequences</a:t>
            </a:r>
          </a:p>
          <a:p>
            <a:pPr lvl="1"/>
            <a:r>
              <a:rPr lang="en-US" dirty="0" smtClean="0"/>
              <a:t>A lot of software exists that we can use off the shelf</a:t>
            </a:r>
          </a:p>
        </p:txBody>
      </p:sp>
    </p:spTree>
    <p:extLst>
      <p:ext uri="{BB962C8B-B14F-4D97-AF65-F5344CB8AC3E}">
        <p14:creationId xmlns:p14="http://schemas.microsoft.com/office/powerpoint/2010/main" val="160134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365125"/>
            <a:ext cx="10515600" cy="1325563"/>
          </a:xfrm>
        </p:spPr>
        <p:txBody>
          <a:bodyPr anchor="ctr" anchorCtr="0"/>
          <a:lstStyle/>
          <a:p>
            <a:r>
              <a:rPr lang="en-US" dirty="0" smtClean="0"/>
              <a:t>Multiple Sequence Alignment (MSA)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599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2886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6266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0553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3933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8220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1600" y="1787995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5887" y="1792063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213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8500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1880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6167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9547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3834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7214" y="2489192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501" y="2493260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28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4115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7495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782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5162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29449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>
                <a:latin typeface="Courier New"/>
                <a:cs typeface="Courier New"/>
              </a:rPr>
              <a:t>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2829" y="3190388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116" y="3194456"/>
            <a:ext cx="612887" cy="6129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000" dirty="0" smtClean="0">
                <a:latin typeface="Courier New"/>
                <a:cs typeface="Courier New"/>
              </a:rPr>
              <a:t>A</a:t>
            </a:r>
            <a:endParaRPr lang="en-US" sz="30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2879" y="4092456"/>
            <a:ext cx="12295163" cy="2702823"/>
          </a:xfrm>
        </p:spPr>
        <p:txBody>
          <a:bodyPr>
            <a:normAutofit/>
          </a:bodyPr>
          <a:lstStyle/>
          <a:p>
            <a:r>
              <a:rPr lang="en-US" dirty="0" smtClean="0"/>
              <a:t>Want to align sequences of symbols based on similarity</a:t>
            </a:r>
          </a:p>
          <a:p>
            <a:r>
              <a:rPr lang="en-US" dirty="0" smtClean="0"/>
              <a:t>Score based on how well symbols align, penalizing gaps and mismatches</a:t>
            </a:r>
          </a:p>
          <a:p>
            <a:pPr lvl="1"/>
            <a:r>
              <a:rPr lang="en-US" dirty="0" smtClean="0"/>
              <a:t>Want to pick alignment with highest score</a:t>
            </a:r>
          </a:p>
          <a:p>
            <a:r>
              <a:rPr lang="en-US" dirty="0" smtClean="0"/>
              <a:t>Commonly used to align biological sequences</a:t>
            </a:r>
          </a:p>
          <a:p>
            <a:pPr lvl="1"/>
            <a:r>
              <a:rPr lang="en-US" dirty="0" smtClean="0"/>
              <a:t>A lot of software exists that we can use off the shelf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32405" y="1677750"/>
            <a:ext cx="6145975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version: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Each timeline is a sequence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Each phase label is a symbol (6 total)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Special symbol for start of timeline (to encourage beginnings to align)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102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329"/>
            <a:ext cx="10515600" cy="1325563"/>
          </a:xfrm>
        </p:spPr>
        <p:txBody>
          <a:bodyPr/>
          <a:lstStyle/>
          <a:p>
            <a:r>
              <a:rPr lang="en-US" dirty="0" smtClean="0"/>
              <a:t>MSA of Treatment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818" y="6271014"/>
            <a:ext cx="10811907" cy="530714"/>
          </a:xfrm>
        </p:spPr>
        <p:txBody>
          <a:bodyPr/>
          <a:lstStyle/>
          <a:p>
            <a:r>
              <a:rPr lang="en-US" dirty="0" smtClean="0"/>
              <a:t>Initial post-treatment and secondary decision phases often interleaved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54" y="1280160"/>
            <a:ext cx="10029691" cy="4600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8098" y="5715297"/>
            <a:ext cx="369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Dominated by </a:t>
            </a:r>
            <a:r>
              <a:rPr lang="en-US" sz="2400" b="1" dirty="0" smtClean="0">
                <a:solidFill>
                  <a:srgbClr val="3388FF"/>
                </a:solidFill>
              </a:rPr>
              <a:t>Initial Phases</a:t>
            </a:r>
            <a:endParaRPr lang="en-US" sz="2400" b="1" dirty="0">
              <a:solidFill>
                <a:srgbClr val="3388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3126" y="5715298"/>
            <a:ext cx="429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Dominated by </a:t>
            </a:r>
            <a:r>
              <a:rPr lang="en-US" sz="2400" b="1" dirty="0" smtClean="0">
                <a:solidFill>
                  <a:srgbClr val="4AED5C"/>
                </a:solidFill>
              </a:rPr>
              <a:t>Secondary Phases</a:t>
            </a:r>
            <a:endParaRPr lang="en-US" sz="2400" b="1" dirty="0">
              <a:solidFill>
                <a:srgbClr val="4AE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3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21" y="168275"/>
            <a:ext cx="10515600" cy="1325563"/>
          </a:xfrm>
        </p:spPr>
        <p:txBody>
          <a:bodyPr/>
          <a:lstStyle/>
          <a:p>
            <a:r>
              <a:rPr lang="en-US" dirty="0" smtClean="0"/>
              <a:t>Phase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35" y="365125"/>
            <a:ext cx="7458075" cy="629602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9221" y="1582509"/>
            <a:ext cx="11456964" cy="52754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clearly see phase</a:t>
            </a:r>
            <a:br>
              <a:rPr lang="en-US" dirty="0" smtClean="0"/>
            </a:br>
            <a:r>
              <a:rPr lang="en-US" dirty="0" smtClean="0"/>
              <a:t>progression over time</a:t>
            </a:r>
          </a:p>
          <a:p>
            <a:r>
              <a:rPr lang="en-US" dirty="0" smtClean="0"/>
              <a:t>Do this by:</a:t>
            </a:r>
          </a:p>
          <a:p>
            <a:pPr lvl="1"/>
            <a:r>
              <a:rPr lang="en-US" dirty="0" smtClean="0"/>
              <a:t>Removing gaps from each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column</a:t>
            </a:r>
          </a:p>
          <a:p>
            <a:pPr lvl="1"/>
            <a:r>
              <a:rPr lang="en-US" dirty="0" smtClean="0"/>
              <a:t>Excluding columns with &lt; 10</a:t>
            </a:r>
            <a:br>
              <a:rPr lang="en-US" dirty="0" smtClean="0"/>
            </a:br>
            <a:r>
              <a:rPr lang="en-US" dirty="0" smtClean="0"/>
              <a:t>non-gap symbols</a:t>
            </a:r>
          </a:p>
          <a:p>
            <a:r>
              <a:rPr lang="en-US" dirty="0" smtClean="0"/>
              <a:t>Computed distribution of</a:t>
            </a:r>
            <a:br>
              <a:rPr lang="en-US" dirty="0" smtClean="0"/>
            </a:br>
            <a:r>
              <a:rPr lang="en-US" dirty="0" smtClean="0"/>
              <a:t>categories over time</a:t>
            </a:r>
          </a:p>
          <a:p>
            <a:r>
              <a:rPr lang="en-US" dirty="0" smtClean="0"/>
              <a:t>Patterns, e.g.,</a:t>
            </a:r>
          </a:p>
          <a:p>
            <a:pPr lvl="1"/>
            <a:r>
              <a:rPr lang="en-US" dirty="0" smtClean="0"/>
              <a:t>Hormone and prostate cancer</a:t>
            </a:r>
            <a:br>
              <a:rPr lang="en-US" dirty="0" smtClean="0"/>
            </a:br>
            <a:r>
              <a:rPr lang="en-US" dirty="0" smtClean="0"/>
              <a:t>medications increase over time</a:t>
            </a:r>
          </a:p>
          <a:p>
            <a:pPr lvl="1"/>
            <a:r>
              <a:rPr lang="en-US" dirty="0" smtClean="0"/>
              <a:t>General interest</a:t>
            </a:r>
            <a:br>
              <a:rPr lang="en-US" dirty="0" smtClean="0"/>
            </a:br>
            <a:r>
              <a:rPr lang="en-US" dirty="0" smtClean="0"/>
              <a:t>in side effects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0042" y="5928578"/>
            <a:ext cx="2080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Specific </a:t>
            </a:r>
            <a:br>
              <a:rPr lang="en-US" sz="2400" dirty="0" smtClean="0"/>
            </a:br>
            <a:r>
              <a:rPr lang="en-US" sz="2400" dirty="0" smtClean="0"/>
              <a:t>concerns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2224" y="6113243"/>
            <a:ext cx="208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566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195189"/>
            <a:ext cx="10515600" cy="1325563"/>
          </a:xfrm>
        </p:spPr>
        <p:txBody>
          <a:bodyPr/>
          <a:lstStyle/>
          <a:p>
            <a:r>
              <a:rPr lang="en-US" dirty="0" smtClean="0"/>
              <a:t>Content Distribution within Treatment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249"/>
            <a:ext cx="11245948" cy="2883878"/>
          </a:xfrm>
        </p:spPr>
        <p:txBody>
          <a:bodyPr>
            <a:normAutofit/>
          </a:bodyPr>
          <a:lstStyle/>
          <a:p>
            <a:r>
              <a:rPr lang="en-US" dirty="0" smtClean="0"/>
              <a:t>Computed content distribution within each of the treatment phases</a:t>
            </a:r>
          </a:p>
          <a:p>
            <a:r>
              <a:rPr lang="en-US" dirty="0" smtClean="0"/>
              <a:t>Only excluded non-gap values (no minimum)</a:t>
            </a:r>
          </a:p>
          <a:p>
            <a:r>
              <a:rPr lang="en-US" dirty="0" smtClean="0"/>
              <a:t>Differences per phase, e.g.,</a:t>
            </a:r>
          </a:p>
          <a:p>
            <a:pPr lvl="1"/>
            <a:r>
              <a:rPr lang="en-US" dirty="0" smtClean="0"/>
              <a:t>Searches for </a:t>
            </a:r>
            <a:r>
              <a:rPr lang="en-US" b="1" dirty="0" smtClean="0">
                <a:solidFill>
                  <a:srgbClr val="1C6977"/>
                </a:solidFill>
              </a:rPr>
              <a:t>healthcare</a:t>
            </a:r>
            <a:r>
              <a:rPr lang="en-US" dirty="0" smtClean="0"/>
              <a:t> appear mostly in initial decision phase</a:t>
            </a:r>
          </a:p>
          <a:p>
            <a:pPr lvl="1"/>
            <a:r>
              <a:rPr lang="en-US" dirty="0" smtClean="0"/>
              <a:t>Searches for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mental health </a:t>
            </a:r>
            <a:r>
              <a:rPr lang="en-US" dirty="0" smtClean="0"/>
              <a:t>appear mostly in the initial post-treatment phase</a:t>
            </a:r>
          </a:p>
          <a:p>
            <a:pPr lvl="1"/>
            <a:r>
              <a:rPr lang="en-US" dirty="0" smtClean="0"/>
              <a:t>More reference to </a:t>
            </a:r>
            <a:r>
              <a:rPr lang="en-US" b="1" dirty="0" smtClean="0">
                <a:solidFill>
                  <a:srgbClr val="1DACD6"/>
                </a:solidFill>
              </a:rPr>
              <a:t>surgery</a:t>
            </a:r>
            <a:r>
              <a:rPr lang="en-US" dirty="0" smtClean="0"/>
              <a:t> in initial; more to </a:t>
            </a:r>
            <a:r>
              <a:rPr lang="en-US" b="1" dirty="0" smtClean="0">
                <a:solidFill>
                  <a:srgbClr val="DFBCA9"/>
                </a:solidFill>
              </a:rPr>
              <a:t>hormone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098809"/>
                </a:solidFill>
              </a:rPr>
              <a:t>chemotherapy</a:t>
            </a:r>
            <a:r>
              <a:rPr lang="en-US" dirty="0" smtClean="0"/>
              <a:t> in secondary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656"/>
          <a:stretch/>
        </p:blipFill>
        <p:spPr>
          <a:xfrm>
            <a:off x="90511" y="4077688"/>
            <a:ext cx="12101489" cy="196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73" t="81155" r="2688" b="9908"/>
          <a:stretch/>
        </p:blipFill>
        <p:spPr>
          <a:xfrm>
            <a:off x="1955411" y="6106002"/>
            <a:ext cx="8364106" cy="6970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34375" y="3715132"/>
            <a:ext cx="450167" cy="673988"/>
          </a:xfrm>
          <a:prstGeom prst="straightConnector1">
            <a:avLst/>
          </a:prstGeom>
          <a:ln w="38100" cmpd="sng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44394" y="3319975"/>
            <a:ext cx="1463040" cy="1083213"/>
          </a:xfrm>
          <a:prstGeom prst="straightConnector1">
            <a:avLst/>
          </a:prstGeom>
          <a:ln w="38100" cmpd="sng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Decisions,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>
            <a:normAutofit/>
          </a:bodyPr>
          <a:lstStyle/>
          <a:p>
            <a:r>
              <a:rPr lang="en-US" dirty="0" smtClean="0"/>
              <a:t>People frequently turn to web for decision support for health </a:t>
            </a:r>
            <a:r>
              <a:rPr lang="en-US" dirty="0"/>
              <a:t>issues</a:t>
            </a:r>
          </a:p>
          <a:p>
            <a:pPr lvl="1"/>
            <a:r>
              <a:rPr lang="en-US" dirty="0"/>
              <a:t>Internet is second most common information source for cancer patients</a:t>
            </a:r>
          </a:p>
          <a:p>
            <a:pPr lvl="1"/>
            <a:r>
              <a:rPr lang="en-US" dirty="0"/>
              <a:t>Majority of patients who use the internet say it influenced their </a:t>
            </a:r>
            <a:r>
              <a:rPr lang="en-US" dirty="0" smtClean="0"/>
              <a:t>decisions</a:t>
            </a:r>
          </a:p>
          <a:p>
            <a:endParaRPr lang="en-US" dirty="0" smtClean="0"/>
          </a:p>
          <a:p>
            <a:r>
              <a:rPr lang="en-US" dirty="0" smtClean="0"/>
              <a:t>We seek to understand the use of Web search </a:t>
            </a:r>
            <a:br>
              <a:rPr lang="en-US" dirty="0" smtClean="0"/>
            </a:br>
            <a:r>
              <a:rPr lang="en-US" dirty="0" smtClean="0"/>
              <a:t>as a </a:t>
            </a:r>
            <a:r>
              <a:rPr lang="en-US" b="1" dirty="0" smtClean="0"/>
              <a:t>medical decision support system</a:t>
            </a:r>
          </a:p>
          <a:p>
            <a:pPr lvl="1"/>
            <a:r>
              <a:rPr lang="en-US" dirty="0" smtClean="0"/>
              <a:t>Quality of information is known to be mixed</a:t>
            </a:r>
          </a:p>
          <a:p>
            <a:pPr lvl="1"/>
            <a:r>
              <a:rPr lang="en-US" dirty="0" smtClean="0"/>
              <a:t>Little is currently known about what patients need</a:t>
            </a:r>
          </a:p>
          <a:p>
            <a:pPr lvl="1"/>
            <a:r>
              <a:rPr lang="en-US" dirty="0" smtClean="0"/>
              <a:t>We will focus on </a:t>
            </a:r>
            <a:r>
              <a:rPr lang="en-US" b="1" dirty="0" smtClean="0"/>
              <a:t>treatment</a:t>
            </a:r>
            <a:r>
              <a:rPr lang="en-US" dirty="0" smtClean="0"/>
              <a:t> decisions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234" y="3215987"/>
            <a:ext cx="3013364" cy="33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Treatment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understand the </a:t>
            </a:r>
            <a:r>
              <a:rPr lang="en-US" dirty="0"/>
              <a:t>sequential patterns of </a:t>
            </a:r>
            <a:r>
              <a:rPr lang="en-US" dirty="0" smtClean="0"/>
              <a:t>information-gathering </a:t>
            </a:r>
            <a:r>
              <a:rPr lang="en-US" dirty="0"/>
              <a:t>about treatments and outcomes during decision making</a:t>
            </a:r>
          </a:p>
          <a:p>
            <a:r>
              <a:rPr lang="en-US" dirty="0" smtClean="0"/>
              <a:t>Focus on “initial decision” phase</a:t>
            </a:r>
          </a:p>
          <a:p>
            <a:endParaRPr lang="en-US" dirty="0" smtClean="0"/>
          </a:p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Number and Specificity of Treatments</a:t>
            </a:r>
          </a:p>
          <a:p>
            <a:pPr lvl="1"/>
            <a:r>
              <a:rPr lang="en-US" dirty="0" smtClean="0"/>
              <a:t>Treatment Comparisons</a:t>
            </a:r>
          </a:p>
        </p:txBody>
      </p:sp>
    </p:spTree>
    <p:extLst>
      <p:ext uri="{BB962C8B-B14F-4D97-AF65-F5344CB8AC3E}">
        <p14:creationId xmlns:p14="http://schemas.microsoft.com/office/powerpoint/2010/main" val="13109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2652"/>
          <a:stretch/>
        </p:blipFill>
        <p:spPr>
          <a:xfrm>
            <a:off x="1223962" y="2790947"/>
            <a:ext cx="9744075" cy="33521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Number and Specificity of Treatments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22391" cy="4351338"/>
          </a:xfrm>
        </p:spPr>
        <p:txBody>
          <a:bodyPr/>
          <a:lstStyle/>
          <a:p>
            <a:r>
              <a:rPr lang="en-US" dirty="0" smtClean="0"/>
              <a:t>Analyze average depth of treatments (in hierarchy) and average number of different treatments searched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5575" y="6042857"/>
            <a:ext cx="342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Specificity of treatments over time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uring initial decision phase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5962" y="6042856"/>
            <a:ext cx="424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Cumulative number of different treatments</a:t>
            </a:r>
          </a:p>
          <a:p>
            <a:pPr algn="ctr"/>
            <a:r>
              <a:rPr lang="en-US" dirty="0" smtClean="0"/>
              <a:t>searched over time by average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 among Treatments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88" y="1280160"/>
            <a:ext cx="6582053" cy="49592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13" y="1582509"/>
            <a:ext cx="11456964" cy="5275491"/>
          </a:xfrm>
        </p:spPr>
        <p:txBody>
          <a:bodyPr>
            <a:normAutofit/>
          </a:bodyPr>
          <a:lstStyle/>
          <a:p>
            <a:r>
              <a:rPr lang="en-US" dirty="0" smtClean="0"/>
              <a:t>Examined transition structure by </a:t>
            </a:r>
            <a:br>
              <a:rPr lang="en-US" dirty="0" smtClean="0"/>
            </a:br>
            <a:r>
              <a:rPr lang="en-US" dirty="0" smtClean="0"/>
              <a:t>comparing consecutive queries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Better understand query refinement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during exploring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Broken down as:</a:t>
            </a:r>
          </a:p>
          <a:p>
            <a:pPr lvl="1"/>
            <a:r>
              <a:rPr lang="en-US" dirty="0" smtClean="0"/>
              <a:t>68.8% of time, same treatment </a:t>
            </a:r>
            <a:br>
              <a:rPr lang="en-US" dirty="0" smtClean="0"/>
            </a:br>
            <a:r>
              <a:rPr lang="en-US" dirty="0" smtClean="0"/>
              <a:t>as previous query</a:t>
            </a:r>
          </a:p>
          <a:p>
            <a:pPr lvl="1"/>
            <a:r>
              <a:rPr lang="en-US" dirty="0" smtClean="0"/>
              <a:t>12.7% of time more specific</a:t>
            </a:r>
          </a:p>
          <a:p>
            <a:pPr lvl="1"/>
            <a:r>
              <a:rPr lang="en-US" dirty="0" smtClean="0"/>
              <a:t>9.5% of time more general</a:t>
            </a:r>
          </a:p>
          <a:p>
            <a:pPr lvl="1"/>
            <a:r>
              <a:rPr lang="en-US" dirty="0" smtClean="0"/>
              <a:t>9.0% of time different branch</a:t>
            </a:r>
          </a:p>
          <a:p>
            <a:r>
              <a:rPr lang="en-US" dirty="0" smtClean="0"/>
              <a:t>Built query transition graph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/>
              <a:t>Better understand which treatments are searched after an initial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Analyzed queries with multiple treatments in the same query</a:t>
            </a:r>
          </a:p>
          <a:p>
            <a:r>
              <a:rPr lang="en-US" dirty="0" smtClean="0"/>
              <a:t>Likely to have a comparative intent (e.g., “surgery </a:t>
            </a:r>
            <a:r>
              <a:rPr lang="en-US" dirty="0" err="1" smtClean="0"/>
              <a:t>vs</a:t>
            </a:r>
            <a:r>
              <a:rPr lang="en-US" dirty="0" smtClean="0"/>
              <a:t> radiation”)</a:t>
            </a:r>
          </a:p>
          <a:p>
            <a:r>
              <a:rPr lang="en-US" dirty="0" smtClean="0"/>
              <a:t>9.6% of initial decision queries contain multiple treatments</a:t>
            </a:r>
          </a:p>
          <a:p>
            <a:r>
              <a:rPr lang="en-US" dirty="0" smtClean="0"/>
              <a:t>43.6% of (272) users issued such queries</a:t>
            </a:r>
          </a:p>
          <a:p>
            <a:r>
              <a:rPr lang="en-US" dirty="0" smtClean="0"/>
              <a:t>Broken down as:</a:t>
            </a:r>
            <a:endParaRPr lang="en-US" dirty="0"/>
          </a:p>
          <a:p>
            <a:pPr lvl="1"/>
            <a:r>
              <a:rPr lang="en-US" dirty="0" smtClean="0"/>
              <a:t>Surgery and radiation (75%)</a:t>
            </a:r>
          </a:p>
          <a:p>
            <a:pPr lvl="1"/>
            <a:r>
              <a:rPr lang="en-US" dirty="0" smtClean="0"/>
              <a:t>Different types of surgery (7.3%)</a:t>
            </a:r>
          </a:p>
          <a:p>
            <a:pPr lvl="1"/>
            <a:r>
              <a:rPr lang="en-US" dirty="0" smtClean="0"/>
              <a:t>Surgery and observation (7.3%)</a:t>
            </a:r>
          </a:p>
          <a:p>
            <a:pPr lvl="1"/>
            <a:r>
              <a:rPr lang="en-US" dirty="0" smtClean="0"/>
              <a:t>Radiation and hormone therapy (6.3%)</a:t>
            </a:r>
          </a:p>
          <a:p>
            <a:pPr lvl="1"/>
            <a:r>
              <a:rPr lang="en-US" dirty="0" smtClean="0"/>
              <a:t>Different types of radiation (4.2%)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2493" y="4341811"/>
            <a:ext cx="5284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65.3% </a:t>
            </a:r>
            <a:r>
              <a:rPr lang="en-US" sz="2400" dirty="0" smtClean="0"/>
              <a:t>for most general terms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(e.g. “surgery </a:t>
            </a:r>
            <a:r>
              <a:rPr lang="en-US" sz="2400" dirty="0" err="1" smtClean="0"/>
              <a:t>vs</a:t>
            </a:r>
            <a:r>
              <a:rPr lang="en-US" sz="2400" dirty="0" smtClean="0"/>
              <a:t> radiation”)</a:t>
            </a:r>
          </a:p>
          <a:p>
            <a:endParaRPr lang="en-US" sz="2400" dirty="0" smtClean="0"/>
          </a:p>
          <a:p>
            <a:r>
              <a:rPr lang="en-US" sz="2400" b="1" dirty="0" smtClean="0"/>
              <a:t>34.7% </a:t>
            </a:r>
            <a:r>
              <a:rPr lang="en-US" sz="2400" dirty="0" smtClean="0"/>
              <a:t>for specific types</a:t>
            </a:r>
          </a:p>
          <a:p>
            <a:r>
              <a:rPr lang="en-US" sz="2400" dirty="0" smtClean="0"/>
              <a:t>  (e.g. “robotic surgery or seed implants”)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3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7108"/>
            <a:ext cx="11203745" cy="52191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Analyzed timelines of prostate cancer searchers seeking treatment info.</a:t>
            </a:r>
          </a:p>
          <a:p>
            <a:pPr lvl="1"/>
            <a:r>
              <a:rPr lang="en-US" dirty="0" smtClean="0"/>
              <a:t>Identified clear temporal patterns and shifting interests / foci over time</a:t>
            </a:r>
          </a:p>
          <a:p>
            <a:endParaRPr lang="en-US" dirty="0" smtClean="0"/>
          </a:p>
          <a:p>
            <a:r>
              <a:rPr lang="en-US" dirty="0" smtClean="0"/>
              <a:t>Search engines need to better serve as decision support systems</a:t>
            </a:r>
          </a:p>
          <a:p>
            <a:pPr lvl="1"/>
            <a:r>
              <a:rPr lang="en-US" dirty="0" smtClean="0"/>
              <a:t>E.g., searcher making a decision may benefit from comparison support</a:t>
            </a:r>
          </a:p>
          <a:p>
            <a:pPr lvl="1"/>
            <a:endParaRPr lang="en-US" dirty="0"/>
          </a:p>
          <a:p>
            <a:r>
              <a:rPr lang="en-US" dirty="0" smtClean="0"/>
              <a:t>Next step: </a:t>
            </a:r>
          </a:p>
          <a:p>
            <a:pPr lvl="1"/>
            <a:r>
              <a:rPr lang="en-US" dirty="0" smtClean="0"/>
              <a:t>Obtain additional context that affects information searching</a:t>
            </a:r>
          </a:p>
          <a:p>
            <a:pPr lvl="1"/>
            <a:r>
              <a:rPr lang="en-US" dirty="0" smtClean="0"/>
              <a:t>Engage direction with patients and understand their clinical situations</a:t>
            </a:r>
          </a:p>
          <a:p>
            <a:endParaRPr lang="en-US" dirty="0" smtClean="0"/>
          </a:p>
          <a:p>
            <a:r>
              <a:rPr lang="en-US" dirty="0" smtClean="0"/>
              <a:t>Other directions: Adapt methods to other illnesses, improve search and retrieval for other healthcare needs, e.g., selecting care providers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5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Decisions,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79667" cy="4926867"/>
          </a:xfrm>
        </p:spPr>
        <p:txBody>
          <a:bodyPr>
            <a:normAutofit/>
          </a:bodyPr>
          <a:lstStyle/>
          <a:p>
            <a:r>
              <a:rPr lang="en-US" dirty="0" smtClean="0"/>
              <a:t>Focus on </a:t>
            </a:r>
            <a:r>
              <a:rPr lang="en-US" b="1" dirty="0" smtClean="0"/>
              <a:t>prostate cancer </a:t>
            </a:r>
            <a:endParaRPr lang="en-US" dirty="0" smtClean="0"/>
          </a:p>
          <a:p>
            <a:r>
              <a:rPr lang="en-US" dirty="0" smtClean="0"/>
              <a:t>It is the “archetypical condition" for the use of treatment decision aids</a:t>
            </a:r>
          </a:p>
          <a:p>
            <a:pPr lvl="1"/>
            <a:r>
              <a:rPr lang="en-US" dirty="0" smtClean="0"/>
              <a:t>Many different treatments with similar outcomes</a:t>
            </a:r>
          </a:p>
          <a:p>
            <a:pPr lvl="1"/>
            <a:r>
              <a:rPr lang="en-US" dirty="0" smtClean="0"/>
              <a:t>Choice often comes down to personal preference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3767855"/>
            <a:ext cx="4445000" cy="296718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685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7979"/>
          </a:xfrm>
        </p:spPr>
        <p:txBody>
          <a:bodyPr/>
          <a:lstStyle/>
          <a:p>
            <a:r>
              <a:rPr lang="en-US" dirty="0" smtClean="0"/>
              <a:t>Dataset creation</a:t>
            </a:r>
          </a:p>
          <a:p>
            <a:pPr lvl="1"/>
            <a:r>
              <a:rPr lang="en-US" dirty="0" smtClean="0"/>
              <a:t>Create a hierarchy of treatments and associated search terms</a:t>
            </a:r>
          </a:p>
          <a:p>
            <a:pPr lvl="1"/>
            <a:r>
              <a:rPr lang="en-US" dirty="0" smtClean="0"/>
              <a:t>Annotated corpus of 272 timelines of treatment search queries</a:t>
            </a:r>
          </a:p>
          <a:p>
            <a:endParaRPr lang="en-US" dirty="0"/>
          </a:p>
          <a:p>
            <a:r>
              <a:rPr lang="en-US" dirty="0" smtClean="0"/>
              <a:t>Characterization of different phrases of treatment over time</a:t>
            </a:r>
          </a:p>
          <a:p>
            <a:pPr lvl="1"/>
            <a:r>
              <a:rPr lang="en-US" dirty="0" smtClean="0"/>
              <a:t>N-grams from search queries</a:t>
            </a:r>
          </a:p>
          <a:p>
            <a:pPr lvl="1"/>
            <a:r>
              <a:rPr lang="en-US" dirty="0" smtClean="0"/>
              <a:t>Visualizations illustrating how searches evolve over time</a:t>
            </a:r>
            <a:endParaRPr lang="en-US" dirty="0"/>
          </a:p>
          <a:p>
            <a:pPr lvl="1"/>
            <a:r>
              <a:rPr lang="en-US" dirty="0" smtClean="0"/>
              <a:t>Analysis of </a:t>
            </a:r>
            <a:r>
              <a:rPr lang="en-US" dirty="0" smtClean="0"/>
              <a:t>treatments </a:t>
            </a:r>
            <a:r>
              <a:rPr lang="en-US" dirty="0" smtClean="0"/>
              <a:t>searched </a:t>
            </a:r>
            <a:r>
              <a:rPr lang="en-US" dirty="0" smtClean="0"/>
              <a:t>during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queries range from general (“treatment options”) to specific (“low-dose radiation seed implants”)</a:t>
            </a:r>
          </a:p>
          <a:p>
            <a:r>
              <a:rPr lang="en-US" dirty="0"/>
              <a:t>C</a:t>
            </a:r>
            <a:r>
              <a:rPr lang="en-US" dirty="0" smtClean="0"/>
              <a:t>reated a hierarchical ontology of known treatments, moving from broad categories down to detailed therapies</a:t>
            </a:r>
          </a:p>
          <a:p>
            <a:pPr lvl="1"/>
            <a:r>
              <a:rPr lang="en-US" dirty="0" smtClean="0"/>
              <a:t>after extensive review of literature on management of prostate cancer</a:t>
            </a:r>
          </a:p>
          <a:p>
            <a:r>
              <a:rPr lang="en-US" dirty="0" smtClean="0"/>
              <a:t>Supports:</a:t>
            </a:r>
          </a:p>
          <a:p>
            <a:pPr lvl="1"/>
            <a:r>
              <a:rPr lang="en-US" dirty="0" smtClean="0"/>
              <a:t>Filtering for relevant logs</a:t>
            </a:r>
          </a:p>
          <a:p>
            <a:pPr lvl="1"/>
            <a:r>
              <a:rPr lang="en-US" dirty="0" smtClean="0"/>
              <a:t>Characterizing different treatment types</a:t>
            </a:r>
          </a:p>
          <a:p>
            <a:pPr lvl="1"/>
            <a:r>
              <a:rPr lang="en-US" dirty="0" smtClean="0"/>
              <a:t>Query specificity based on depth in hierarchy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5443"/>
            <a:ext cx="10515600" cy="1325563"/>
          </a:xfrm>
        </p:spPr>
        <p:txBody>
          <a:bodyPr/>
          <a:lstStyle/>
          <a:p>
            <a:r>
              <a:rPr lang="en-US" dirty="0" smtClean="0"/>
              <a:t>Treatment Hierarchy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51408"/>
            <a:ext cx="1082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89074"/>
          </a:xfrm>
        </p:spPr>
        <p:txBody>
          <a:bodyPr/>
          <a:lstStyle/>
          <a:p>
            <a:r>
              <a:rPr lang="en-US" dirty="0" err="1" smtClean="0"/>
              <a:t>Anonymized</a:t>
            </a:r>
            <a:r>
              <a:rPr lang="en-US" dirty="0" smtClean="0"/>
              <a:t> search and browsing </a:t>
            </a:r>
            <a:r>
              <a:rPr lang="en-US" dirty="0"/>
              <a:t>l</a:t>
            </a:r>
            <a:r>
              <a:rPr lang="en-US" dirty="0" smtClean="0"/>
              <a:t>ogs</a:t>
            </a:r>
          </a:p>
          <a:p>
            <a:pPr lvl="1"/>
            <a:r>
              <a:rPr lang="en-US" dirty="0" smtClean="0"/>
              <a:t>18 month timeframe (Mar13 – Aug14)</a:t>
            </a:r>
          </a:p>
          <a:p>
            <a:pPr lvl="1"/>
            <a:r>
              <a:rPr lang="en-US" dirty="0" smtClean="0"/>
              <a:t>Consenting users of Internet Explorer browser</a:t>
            </a:r>
          </a:p>
          <a:p>
            <a:pPr lvl="1"/>
            <a:r>
              <a:rPr lang="en-US" dirty="0" smtClean="0"/>
              <a:t>Filtered users based on:</a:t>
            </a:r>
          </a:p>
          <a:p>
            <a:pPr lvl="2"/>
            <a:r>
              <a:rPr lang="en-US" dirty="0" smtClean="0"/>
              <a:t>Searched for “prostate cancer” 3x</a:t>
            </a:r>
          </a:p>
          <a:p>
            <a:pPr lvl="2"/>
            <a:r>
              <a:rPr lang="en-US" dirty="0" smtClean="0"/>
              <a:t>Searched for a treatment-related term (given our focus)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5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3066</a:t>
            </a:r>
            <a:r>
              <a:rPr lang="en-US" dirty="0" smtClean="0">
                <a:sym typeface="Wingdings" panose="05000000000000000000" pitchFamily="2" charset="2"/>
              </a:rPr>
              <a:t> search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histories related to prostate cancer treatment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150" y="1805082"/>
            <a:ext cx="2288099" cy="24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&gt; Experiential vs. Exploratory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5359922"/>
          </a:xfrm>
        </p:spPr>
        <p:txBody>
          <a:bodyPr>
            <a:normAutofit/>
          </a:bodyPr>
          <a:lstStyle/>
          <a:p>
            <a:r>
              <a:rPr lang="en-US" dirty="0" smtClean="0"/>
              <a:t>Need to identify those who were experiencing prostate cancer (</a:t>
            </a:r>
            <a:r>
              <a:rPr lang="en-US" b="1" dirty="0" smtClean="0"/>
              <a:t>experiential</a:t>
            </a:r>
            <a:r>
              <a:rPr lang="en-US" dirty="0" smtClean="0"/>
              <a:t>) vs. those who were interested in it (</a:t>
            </a:r>
            <a:r>
              <a:rPr lang="en-US" b="1" dirty="0" smtClean="0"/>
              <a:t>exploratory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Want to exclude </a:t>
            </a:r>
            <a:r>
              <a:rPr lang="en-US" dirty="0"/>
              <a:t>healthcare professionals who search for billing codes,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Determine based on </a:t>
            </a:r>
            <a:r>
              <a:rPr lang="en-US" dirty="0"/>
              <a:t>an assessment of </a:t>
            </a:r>
            <a:r>
              <a:rPr lang="en-US" u="sng" dirty="0"/>
              <a:t>sustained</a:t>
            </a:r>
            <a:r>
              <a:rPr lang="en-US" dirty="0"/>
              <a:t> and </a:t>
            </a:r>
            <a:r>
              <a:rPr lang="en-US" u="sng" dirty="0"/>
              <a:t>focused</a:t>
            </a:r>
            <a:r>
              <a:rPr lang="en-US" dirty="0"/>
              <a:t> interest </a:t>
            </a:r>
            <a:endParaRPr lang="en-US" dirty="0" smtClean="0"/>
          </a:p>
          <a:p>
            <a:pPr lvl="1"/>
            <a:r>
              <a:rPr lang="en-US" dirty="0" smtClean="0"/>
              <a:t>Sustained = long-lived after initial burst</a:t>
            </a:r>
          </a:p>
          <a:p>
            <a:pPr lvl="1"/>
            <a:r>
              <a:rPr lang="en-US" dirty="0" smtClean="0"/>
              <a:t>Focused = consumes large portion of search history</a:t>
            </a:r>
          </a:p>
          <a:p>
            <a:r>
              <a:rPr lang="en-US" dirty="0" smtClean="0"/>
              <a:t>Train a classifier on set of 100 histories to identify experiential searchers (96% precision, 78% recall)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5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1413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experiential searchers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05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&gt; 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64" y="1431729"/>
            <a:ext cx="11527511" cy="5426271"/>
          </a:xfrm>
        </p:spPr>
        <p:txBody>
          <a:bodyPr/>
          <a:lstStyle/>
          <a:p>
            <a:r>
              <a:rPr lang="en-US" dirty="0" smtClean="0"/>
              <a:t>Auxiliary form of validation</a:t>
            </a:r>
          </a:p>
          <a:p>
            <a:r>
              <a:rPr lang="en-US" dirty="0" smtClean="0"/>
              <a:t>Expect to see older skew given distribution of prostate cancer in population</a:t>
            </a:r>
          </a:p>
          <a:p>
            <a:r>
              <a:rPr lang="en-US" dirty="0" smtClean="0"/>
              <a:t>Used age references in queries</a:t>
            </a:r>
          </a:p>
          <a:p>
            <a:pPr lvl="1"/>
            <a:r>
              <a:rPr lang="en-US" dirty="0" smtClean="0"/>
              <a:t>E.g., “at/age __”, “__ year(s) old”</a:t>
            </a:r>
            <a:endParaRPr lang="en-US" dirty="0"/>
          </a:p>
          <a:p>
            <a:r>
              <a:rPr lang="en-US" dirty="0" smtClean="0"/>
              <a:t>142 of 1413 users reported age</a:t>
            </a:r>
          </a:p>
          <a:p>
            <a:r>
              <a:rPr lang="en-US" dirty="0" smtClean="0"/>
              <a:t>Compared:</a:t>
            </a:r>
          </a:p>
          <a:p>
            <a:pPr lvl="1"/>
            <a:r>
              <a:rPr lang="en-US" dirty="0" smtClean="0"/>
              <a:t>Sample = 2 mo of search logs</a:t>
            </a:r>
          </a:p>
          <a:p>
            <a:pPr lvl="1"/>
            <a:r>
              <a:rPr lang="en-US" dirty="0" smtClean="0"/>
              <a:t>Filtered = just 3x [prostate cancer]</a:t>
            </a:r>
          </a:p>
          <a:p>
            <a:pPr lvl="1"/>
            <a:r>
              <a:rPr lang="en-US" dirty="0" smtClean="0"/>
              <a:t>Expected = P(</a:t>
            </a:r>
            <a:r>
              <a:rPr lang="en-US" dirty="0" err="1" smtClean="0"/>
              <a:t>cancer|age</a:t>
            </a:r>
            <a:r>
              <a:rPr lang="en-US" dirty="0" smtClean="0"/>
              <a:t>)P(age)</a:t>
            </a:r>
          </a:p>
          <a:p>
            <a:pPr lvl="2"/>
            <a:r>
              <a:rPr lang="en-US" dirty="0" smtClean="0"/>
              <a:t>P(</a:t>
            </a:r>
            <a:r>
              <a:rPr lang="en-US" dirty="0" err="1" smtClean="0"/>
              <a:t>cancer|age</a:t>
            </a:r>
            <a:r>
              <a:rPr lang="en-US" dirty="0" smtClean="0"/>
              <a:t>) from Nat. Cancer Inst.</a:t>
            </a:r>
          </a:p>
          <a:p>
            <a:pPr lvl="1"/>
            <a:r>
              <a:rPr lang="en-US" dirty="0" smtClean="0"/>
              <a:t>High match (r = .959), </a:t>
            </a:r>
            <a:r>
              <a:rPr lang="en-US" dirty="0" smtClean="0">
                <a:solidFill>
                  <a:srgbClr val="C00000"/>
                </a:solidFill>
              </a:rPr>
              <a:t>esp. in older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09" y="3486425"/>
            <a:ext cx="6429466" cy="3168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95692" y="5080291"/>
            <a:ext cx="2560320" cy="11681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1406</Words>
  <Application>Microsoft Macintosh PowerPoint</Application>
  <PresentationFormat>Custom</PresentationFormat>
  <Paragraphs>261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Diagnoses, Decisions, and Outcomes: Web Search as Decision  Support for Cancer</vt:lpstr>
      <vt:lpstr>Decisions, Decisions</vt:lpstr>
      <vt:lpstr>Decisions, Decisions</vt:lpstr>
      <vt:lpstr>Contributions</vt:lpstr>
      <vt:lpstr>Treatment Ontology</vt:lpstr>
      <vt:lpstr>Treatment Hierarchy</vt:lpstr>
      <vt:lpstr>Log Dataset</vt:lpstr>
      <vt:lpstr>Data &gt; Experiential vs. Exploratory</vt:lpstr>
      <vt:lpstr>Data &gt; Age Composition</vt:lpstr>
      <vt:lpstr>Data &gt; Treatment Timelines</vt:lpstr>
      <vt:lpstr>Data &gt; Annotation of Treatment Timelines</vt:lpstr>
      <vt:lpstr>Phrase Characterization</vt:lpstr>
      <vt:lpstr>Phrase Characterization</vt:lpstr>
      <vt:lpstr>Progression of Phases</vt:lpstr>
      <vt:lpstr>Multiple Sequence Alignment (MSA)</vt:lpstr>
      <vt:lpstr>Multiple Sequence Alignment (MSA)</vt:lpstr>
      <vt:lpstr>MSA of Treatment Timelines</vt:lpstr>
      <vt:lpstr>Phase Distribution</vt:lpstr>
      <vt:lpstr>Content Distribution within Treatment Phase</vt:lpstr>
      <vt:lpstr>Analyzing Treatment Decisions</vt:lpstr>
      <vt:lpstr>Number and Specificity of Treatments</vt:lpstr>
      <vt:lpstr>Transitions among Treatments</vt:lpstr>
      <vt:lpstr>Treatment Comparisons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Diagnoses, Decisions, and Outcomes: Web Search as Decision Support for Cancer</dc:title>
  <dc:creator>Ryen White</dc:creator>
  <cp:lastModifiedBy>Michael Paul</cp:lastModifiedBy>
  <cp:revision>142</cp:revision>
  <dcterms:created xsi:type="dcterms:W3CDTF">2015-05-13T15:54:18Z</dcterms:created>
  <dcterms:modified xsi:type="dcterms:W3CDTF">2015-05-21T11:55:26Z</dcterms:modified>
</cp:coreProperties>
</file>