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82" r:id="rId4"/>
    <p:sldId id="283" r:id="rId5"/>
    <p:sldId id="291" r:id="rId6"/>
    <p:sldId id="278" r:id="rId7"/>
    <p:sldId id="286" r:id="rId8"/>
    <p:sldId id="258" r:id="rId9"/>
    <p:sldId id="259" r:id="rId10"/>
    <p:sldId id="260" r:id="rId11"/>
    <p:sldId id="267" r:id="rId12"/>
    <p:sldId id="287" r:id="rId13"/>
    <p:sldId id="288" r:id="rId14"/>
    <p:sldId id="289" r:id="rId15"/>
    <p:sldId id="290" r:id="rId16"/>
    <p:sldId id="280" r:id="rId17"/>
    <p:sldId id="268" r:id="rId18"/>
    <p:sldId id="292" r:id="rId19"/>
    <p:sldId id="270" r:id="rId20"/>
    <p:sldId id="272" r:id="rId21"/>
    <p:sldId id="271" r:id="rId22"/>
    <p:sldId id="273" r:id="rId23"/>
    <p:sldId id="274" r:id="rId24"/>
    <p:sldId id="275" r:id="rId25"/>
    <p:sldId id="277" r:id="rId26"/>
    <p:sldId id="293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54" autoAdjust="0"/>
    <p:restoredTop sz="94660"/>
  </p:normalViewPr>
  <p:slideViewPr>
    <p:cSldViewPr>
      <p:cViewPr>
        <p:scale>
          <a:sx n="75" d="100"/>
          <a:sy n="75" d="100"/>
        </p:scale>
        <p:origin x="-4590" y="-25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608D-1780-4DDA-ADBA-072C5EE805CD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886F-4DAF-49A2-A770-9DF9F8DC030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608D-1780-4DDA-ADBA-072C5EE805CD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886F-4DAF-49A2-A770-9DF9F8DC0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608D-1780-4DDA-ADBA-072C5EE805CD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886F-4DAF-49A2-A770-9DF9F8DC0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608D-1780-4DDA-ADBA-072C5EE805CD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886F-4DAF-49A2-A770-9DF9F8DC0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608D-1780-4DDA-ADBA-072C5EE805CD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886F-4DAF-49A2-A770-9DF9F8DC030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608D-1780-4DDA-ADBA-072C5EE805CD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886F-4DAF-49A2-A770-9DF9F8DC0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608D-1780-4DDA-ADBA-072C5EE805CD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886F-4DAF-49A2-A770-9DF9F8DC030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608D-1780-4DDA-ADBA-072C5EE805CD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886F-4DAF-49A2-A770-9DF9F8DC0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608D-1780-4DDA-ADBA-072C5EE805CD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886F-4DAF-49A2-A770-9DF9F8DC0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608D-1780-4DDA-ADBA-072C5EE805CD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886F-4DAF-49A2-A770-9DF9F8DC030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608D-1780-4DDA-ADBA-072C5EE805CD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886F-4DAF-49A2-A770-9DF9F8DC0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C35608D-1780-4DDA-ADBA-072C5EE805CD}" type="datetimeFigureOut">
              <a:rPr lang="en-US" smtClean="0"/>
              <a:t>5/13/2011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CDD886F-4DAF-49A2-A770-9DF9F8DC03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382000" cy="1927225"/>
          </a:xfrm>
        </p:spPr>
        <p:txBody>
          <a:bodyPr>
            <a:noAutofit/>
          </a:bodyPr>
          <a:lstStyle/>
          <a:p>
            <a:r>
              <a:rPr lang="en-US" sz="3200" dirty="0" smtClean="0"/>
              <a:t>Supporting Synchronous Social Q&amp;A Throughout the Question Lifecycle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505200"/>
            <a:ext cx="6400800" cy="2057400"/>
          </a:xfrm>
        </p:spPr>
        <p:txBody>
          <a:bodyPr>
            <a:normAutofit/>
          </a:bodyPr>
          <a:lstStyle/>
          <a:p>
            <a:r>
              <a:rPr lang="en-US" dirty="0" smtClean="0"/>
              <a:t>Matthew Richardson</a:t>
            </a:r>
          </a:p>
          <a:p>
            <a:r>
              <a:rPr lang="en-US" dirty="0" smtClean="0"/>
              <a:t>Ryen White</a:t>
            </a:r>
          </a:p>
          <a:p>
            <a:endParaRPr lang="en-US" dirty="0"/>
          </a:p>
          <a:p>
            <a:r>
              <a:rPr lang="en-US" dirty="0" smtClean="0"/>
              <a:t>Microsoft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78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dirty="0" smtClean="0"/>
              <a:t>IMX Sample Conversation 2/2</a:t>
            </a:r>
            <a:endParaRPr lang="en-US" dirty="0"/>
          </a:p>
        </p:txBody>
      </p:sp>
      <p:pic>
        <p:nvPicPr>
          <p:cNvPr id="5" name="Picture 2" descr="C:\Users\mattri\Desktop\imanexpert\note\screenshot-smaller.jpg"/>
          <p:cNvPicPr>
            <a:picLocks noChangeAspect="1" noChangeArrowheads="1"/>
          </p:cNvPicPr>
          <p:nvPr/>
        </p:nvPicPr>
        <p:blipFill>
          <a:blip r:embed="rId2" cstate="print"/>
          <a:srcRect t="52525"/>
          <a:stretch>
            <a:fillRect/>
          </a:stretch>
        </p:blipFill>
        <p:spPr bwMode="auto">
          <a:xfrm>
            <a:off x="1524000" y="1676400"/>
            <a:ext cx="6140451" cy="4745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464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Some Example Questions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189840"/>
              </p:ext>
            </p:extLst>
          </p:nvPr>
        </p:nvGraphicFramePr>
        <p:xfrm>
          <a:off x="1649051" y="1814464"/>
          <a:ext cx="5589949" cy="3564804"/>
        </p:xfrm>
        <a:graphic>
          <a:graphicData uri="http://schemas.openxmlformats.org/drawingml/2006/table">
            <a:tbl>
              <a:tblPr firstRow="1" firstCol="1" bandRow="1"/>
              <a:tblGrid>
                <a:gridCol w="4710631"/>
                <a:gridCol w="879318"/>
              </a:tblGrid>
              <a:tr h="2233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Question</a:t>
                      </a:r>
                      <a:endParaRPr lang="en-US" sz="15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5617" marR="125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Rating</a:t>
                      </a:r>
                      <a:endParaRPr lang="en-US" sz="15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5617" marR="125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123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</a:t>
                      </a:r>
                      <a:r>
                        <a:rPr lang="en-US" sz="15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What is Unified Communications?</a:t>
                      </a:r>
                    </a:p>
                  </a:txBody>
                  <a:tcPr marL="125617" marR="125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en-US" sz="15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5617" marR="125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3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</a:t>
                      </a:r>
                      <a:r>
                        <a:rPr lang="en-US" sz="15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Is Veterans Day a Microsoft holiday?</a:t>
                      </a:r>
                    </a:p>
                  </a:txBody>
                  <a:tcPr marL="125617" marR="125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en-US" sz="15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5617" marR="125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3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</a:t>
                      </a:r>
                      <a:r>
                        <a:rPr lang="en-US" sz="15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Excel: how do I set default pivot table to “Classic”?</a:t>
                      </a:r>
                    </a:p>
                  </a:txBody>
                  <a:tcPr marL="125617" marR="125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en-US" sz="15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5617" marR="125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3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r>
                        <a:rPr lang="en-US" sz="15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OCS TCP UDP question</a:t>
                      </a:r>
                      <a:endParaRPr lang="en-US" sz="15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5617" marR="125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en-US" sz="15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5617" marR="125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3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</a:t>
                      </a:r>
                      <a:r>
                        <a:rPr lang="en-US" sz="15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5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Can DPM backup based on VSS writer services?</a:t>
                      </a:r>
                    </a:p>
                  </a:txBody>
                  <a:tcPr marL="125617" marR="125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n-US" sz="15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5617" marR="125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913">
                <a:tc>
                  <a:txBody>
                    <a:bodyPr/>
                    <a:lstStyle/>
                    <a:p>
                      <a:pPr marL="120015" marR="0" indent="-12001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</a:t>
                      </a:r>
                      <a:r>
                        <a:rPr lang="en-US" sz="15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5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Excel related: is there a way to have the "Classic PivotTable" as default in Excel 2007? When I create new pivots I have to go to "PivotTable Options" and then "Display" to change it to classic... I just don't like the "new" pivot format, so I use the classic all the time. Thanks.</a:t>
                      </a:r>
                    </a:p>
                  </a:txBody>
                  <a:tcPr marL="125617" marR="125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n-US" sz="15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5617" marR="125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3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</a:t>
                      </a:r>
                      <a:r>
                        <a:rPr lang="en-US" sz="1500" b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What is the capital city of Afghanistan</a:t>
                      </a:r>
                      <a:endParaRPr lang="en-US" sz="15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5617" marR="125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n-US" sz="15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5617" marR="125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3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</a:t>
                      </a:r>
                      <a:r>
                        <a:rPr lang="en-US" sz="15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5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 have a problem</a:t>
                      </a:r>
                    </a:p>
                  </a:txBody>
                  <a:tcPr marL="125617" marR="125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n-US" sz="15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25617" marR="1256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2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Supporting the Question Lifecycle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390104"/>
              </p:ext>
            </p:extLst>
          </p:nvPr>
        </p:nvGraphicFramePr>
        <p:xfrm>
          <a:off x="172230" y="1447800"/>
          <a:ext cx="881937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Visio" r:id="rId3" imgW="9055126" imgH="2109821" progId="Visio.Drawing.11">
                  <p:embed/>
                </p:oleObj>
              </mc:Choice>
              <mc:Fallback>
                <p:oleObj name="Visio" r:id="rId3" imgW="9055126" imgH="210982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30" y="1447800"/>
                        <a:ext cx="8819370" cy="205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24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Supporting the Question Lifecycle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997072"/>
              </p:ext>
            </p:extLst>
          </p:nvPr>
        </p:nvGraphicFramePr>
        <p:xfrm>
          <a:off x="172230" y="1447800"/>
          <a:ext cx="881937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Visio" r:id="rId3" imgW="9055126" imgH="2109821" progId="Visio.Drawing.11">
                  <p:embed/>
                </p:oleObj>
              </mc:Choice>
              <mc:Fallback>
                <p:oleObj name="Visio" r:id="rId3" imgW="9055126" imgH="210982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30" y="1447800"/>
                        <a:ext cx="8819370" cy="205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0" y="5417402"/>
            <a:ext cx="1556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Predicting: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58384" y="5048071"/>
            <a:ext cx="65218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Will someone try to answer this question?</a:t>
            </a:r>
          </a:p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How many users will be interrupted?</a:t>
            </a:r>
          </a:p>
          <a:p>
            <a:r>
              <a:rPr lang="en-US" sz="2400" b="1" dirty="0" smtClean="0">
                <a:solidFill>
                  <a:srgbClr val="92D050"/>
                </a:solidFill>
              </a:rPr>
              <a:t>Will the asker be satisfied with the answer?</a:t>
            </a:r>
            <a:endParaRPr lang="en-US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5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Supporting the Question Lifecycle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116370"/>
              </p:ext>
            </p:extLst>
          </p:nvPr>
        </p:nvGraphicFramePr>
        <p:xfrm>
          <a:off x="172230" y="1447800"/>
          <a:ext cx="881937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Visio" r:id="rId3" imgW="9055126" imgH="2109821" progId="Visio.Drawing.11">
                  <p:embed/>
                </p:oleObj>
              </mc:Choice>
              <mc:Fallback>
                <p:oleObj name="Visio" r:id="rId3" imgW="9055126" imgH="210982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30" y="1447800"/>
                        <a:ext cx="8819370" cy="205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28600" y="3733800"/>
            <a:ext cx="13716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Conception: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Is now a good time to ask a question?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52600" y="3733800"/>
            <a:ext cx="2286000" cy="99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Question Asked:</a:t>
            </a:r>
            <a:br>
              <a:rPr lang="en-US" sz="1400" b="1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Is the question well phrased?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Do users know this topic?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Are people available?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What kind of question is it?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5417402"/>
            <a:ext cx="1556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Predicting:</a:t>
            </a:r>
            <a:endParaRPr lang="en-US" sz="2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4191000" y="3733800"/>
            <a:ext cx="17526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Answerer Found:</a:t>
            </a:r>
            <a:br>
              <a:rPr lang="en-US" sz="1400" b="1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Does this user know this topic?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96000" y="3726180"/>
            <a:ext cx="1219200" cy="6172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Dialog:</a:t>
            </a:r>
            <a:br>
              <a:rPr lang="en-US" sz="1400" b="1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How is the dialog going?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467600" y="3733800"/>
            <a:ext cx="153924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Post-Dialog:</a:t>
            </a:r>
            <a:br>
              <a:rPr lang="en-US" sz="1400" b="1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Was the question eventually answered?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990600" y="2362200"/>
            <a:ext cx="76200" cy="13716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352800" y="2362200"/>
            <a:ext cx="304800" cy="136398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257800" y="2362200"/>
            <a:ext cx="342900" cy="13716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0"/>
          </p:cNvCxnSpPr>
          <p:nvPr/>
        </p:nvCxnSpPr>
        <p:spPr>
          <a:xfrm flipV="1">
            <a:off x="6705600" y="2362200"/>
            <a:ext cx="914400" cy="136398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</p:cNvCxnSpPr>
          <p:nvPr/>
        </p:nvCxnSpPr>
        <p:spPr>
          <a:xfrm flipV="1">
            <a:off x="8237220" y="2362200"/>
            <a:ext cx="160020" cy="13716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358384" y="5048071"/>
            <a:ext cx="65218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Will someone try to answer this question?</a:t>
            </a:r>
          </a:p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How many users will be interrupted?</a:t>
            </a:r>
          </a:p>
          <a:p>
            <a:r>
              <a:rPr lang="en-US" sz="2400" b="1" dirty="0" smtClean="0">
                <a:solidFill>
                  <a:srgbClr val="92D050"/>
                </a:solidFill>
              </a:rPr>
              <a:t>Will the asker be satisfied with the answer?</a:t>
            </a:r>
            <a:endParaRPr lang="en-US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0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Predict </a:t>
            </a:r>
            <a:r>
              <a:rPr lang="en-US" i="1" dirty="0" smtClean="0"/>
              <a:t>satisfied</a:t>
            </a:r>
            <a:r>
              <a:rPr lang="en-US" dirty="0" smtClean="0"/>
              <a:t>, </a:t>
            </a:r>
            <a:r>
              <a:rPr lang="en-US" i="1" dirty="0" smtClean="0"/>
              <a:t>answered</a:t>
            </a:r>
            <a:r>
              <a:rPr lang="en-US" dirty="0" smtClean="0"/>
              <a:t>, and </a:t>
            </a:r>
            <a:r>
              <a:rPr lang="en-US" i="1" dirty="0" err="1" smtClean="0"/>
              <a:t>num</a:t>
            </a:r>
            <a:r>
              <a:rPr lang="en-US" i="1" dirty="0" smtClean="0"/>
              <a:t> interruptions</a:t>
            </a:r>
          </a:p>
          <a:p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1725 questions from IM-an-Expert use</a:t>
            </a:r>
          </a:p>
          <a:p>
            <a:pPr lvl="1"/>
            <a:r>
              <a:rPr lang="en-US" dirty="0" smtClean="0"/>
              <a:t>1009 questions were answered</a:t>
            </a:r>
          </a:p>
          <a:p>
            <a:pPr lvl="1"/>
            <a:r>
              <a:rPr lang="en-US" dirty="0" smtClean="0"/>
              <a:t>794 were rated</a:t>
            </a:r>
          </a:p>
          <a:p>
            <a:r>
              <a:rPr lang="en-US" dirty="0" smtClean="0"/>
              <a:t>Technique</a:t>
            </a:r>
          </a:p>
          <a:p>
            <a:pPr lvl="1"/>
            <a:r>
              <a:rPr lang="en-US" dirty="0" smtClean="0"/>
              <a:t>Classification: Logistic regression with L1 and L2 regularization</a:t>
            </a:r>
          </a:p>
          <a:p>
            <a:pPr lvl="1"/>
            <a:r>
              <a:rPr lang="en-US" dirty="0" smtClean="0"/>
              <a:t>Regression: Linear model, stochastic grad. descent, squared loss</a:t>
            </a:r>
          </a:p>
          <a:p>
            <a:pPr lvl="1"/>
            <a:r>
              <a:rPr lang="en-US" dirty="0" smtClean="0"/>
              <a:t>10-fold cross-validation</a:t>
            </a:r>
          </a:p>
          <a:p>
            <a:pPr lvl="1"/>
            <a:r>
              <a:rPr lang="en-US" dirty="0" smtClean="0"/>
              <a:t>Relatively small data set: Boosted decision trees and averaged perceptron gave no better results.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3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Prediction Task: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Conception</a:t>
            </a:r>
            <a:r>
              <a:rPr lang="en-US" dirty="0" smtClean="0"/>
              <a:t> (49 features)</a:t>
            </a:r>
          </a:p>
          <a:p>
            <a:pPr lvl="1"/>
            <a:r>
              <a:rPr lang="en-US" dirty="0" smtClean="0"/>
              <a:t>Asker: Profile size, anonymity, max per day, …</a:t>
            </a:r>
          </a:p>
          <a:p>
            <a:pPr lvl="1"/>
            <a:r>
              <a:rPr lang="en-US" dirty="0" smtClean="0"/>
              <a:t>Time: hour, day, avg. availability</a:t>
            </a:r>
          </a:p>
          <a:p>
            <a:r>
              <a:rPr lang="en-US" b="1" dirty="0" smtClean="0"/>
              <a:t>Asked</a:t>
            </a:r>
            <a:r>
              <a:rPr lang="en-US" dirty="0" smtClean="0"/>
              <a:t> (22)</a:t>
            </a:r>
          </a:p>
          <a:p>
            <a:pPr lvl="1"/>
            <a:r>
              <a:rPr lang="en-US" dirty="0" smtClean="0"/>
              <a:t>Question: type, ‘help’, ‘please’, newlines, length,…</a:t>
            </a:r>
          </a:p>
          <a:p>
            <a:pPr lvl="1"/>
            <a:r>
              <a:rPr lang="en-US" dirty="0" smtClean="0"/>
              <a:t>Potential Answerers: expertise scores, availability</a:t>
            </a:r>
          </a:p>
          <a:p>
            <a:r>
              <a:rPr lang="en-US" b="1" dirty="0" smtClean="0"/>
              <a:t>Answerer</a:t>
            </a:r>
            <a:r>
              <a:rPr lang="en-US" dirty="0" smtClean="0"/>
              <a:t> </a:t>
            </a:r>
            <a:r>
              <a:rPr lang="en-US" b="1" dirty="0" smtClean="0"/>
              <a:t>Found</a:t>
            </a:r>
            <a:r>
              <a:rPr lang="en-US" dirty="0" smtClean="0"/>
              <a:t> (29)</a:t>
            </a:r>
          </a:p>
          <a:p>
            <a:pPr lvl="1"/>
            <a:r>
              <a:rPr lang="en-US" dirty="0" smtClean="0"/>
              <a:t>Answerer: Profile size, anonymity, max per day, …</a:t>
            </a:r>
          </a:p>
          <a:p>
            <a:pPr lvl="1"/>
            <a:r>
              <a:rPr lang="en-US" dirty="0" smtClean="0"/>
              <a:t>Answerer profile match with question, time elapsed</a:t>
            </a:r>
          </a:p>
          <a:p>
            <a:r>
              <a:rPr lang="en-US" b="1" dirty="0" smtClean="0"/>
              <a:t>Dialog</a:t>
            </a:r>
            <a:r>
              <a:rPr lang="en-US" dirty="0" smtClean="0"/>
              <a:t> (26)</a:t>
            </a:r>
          </a:p>
          <a:p>
            <a:pPr lvl="1"/>
            <a:r>
              <a:rPr lang="en-US" dirty="0" smtClean="0"/>
              <a:t>Time elapsed, turns by each user, chars typed</a:t>
            </a:r>
          </a:p>
          <a:p>
            <a:pPr lvl="1"/>
            <a:r>
              <a:rPr lang="en-US" dirty="0" smtClean="0"/>
              <a:t>“sorry”, “don’t know”, “I don’t”, “thank you”</a:t>
            </a:r>
          </a:p>
          <a:p>
            <a:pPr lvl="1"/>
            <a:r>
              <a:rPr lang="en-US" dirty="0" smtClean="0"/>
              <a:t>URLs, question marks, emoticons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48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4608513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Availability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87815" y="2133600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Traditional work day</a:t>
            </a:r>
            <a:endParaRPr lang="en-US" sz="1050" dirty="0"/>
          </a:p>
        </p:txBody>
      </p:sp>
      <p:sp>
        <p:nvSpPr>
          <p:cNvPr id="7" name="Rectangle 6"/>
          <p:cNvSpPr/>
          <p:nvPr/>
        </p:nvSpPr>
        <p:spPr>
          <a:xfrm>
            <a:off x="1981200" y="965200"/>
            <a:ext cx="4572000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1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4608513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Availability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87815" y="2133600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Traditional work day</a:t>
            </a:r>
            <a:endParaRPr lang="en-US" sz="105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135" y="3581400"/>
            <a:ext cx="4503437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81200" y="965200"/>
            <a:ext cx="4572000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Just for Fun: Fine-grained Availability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1371600"/>
            <a:ext cx="6780213" cy="51863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92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Answering (Q&amp;A)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have questions, want answers</a:t>
            </a:r>
          </a:p>
          <a:p>
            <a:r>
              <a:rPr lang="en-US" dirty="0" smtClean="0"/>
              <a:t>Automatic question answering not yet practical</a:t>
            </a:r>
          </a:p>
          <a:p>
            <a:pPr lvl="1"/>
            <a:r>
              <a:rPr lang="en-US" dirty="0" smtClean="0"/>
              <a:t>Complex questions</a:t>
            </a:r>
          </a:p>
          <a:p>
            <a:pPr lvl="1"/>
            <a:r>
              <a:rPr lang="en-US" dirty="0" smtClean="0"/>
              <a:t>Opinion questions</a:t>
            </a:r>
          </a:p>
          <a:p>
            <a:pPr lvl="1"/>
            <a:r>
              <a:rPr lang="en-US" dirty="0" smtClean="0"/>
              <a:t>Knowledge that is not written down</a:t>
            </a:r>
          </a:p>
          <a:p>
            <a:r>
              <a:rPr lang="en-US" dirty="0" smtClean="0"/>
              <a:t>Solution: get others to help you out…</a:t>
            </a:r>
          </a:p>
        </p:txBody>
      </p:sp>
    </p:spTree>
    <p:extLst>
      <p:ext uri="{BB962C8B-B14F-4D97-AF65-F5344CB8AC3E}">
        <p14:creationId xmlns:p14="http://schemas.microsoft.com/office/powerpoint/2010/main" val="237784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67294"/>
            <a:ext cx="4800600" cy="308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Results for </a:t>
            </a:r>
            <a:r>
              <a:rPr lang="en-US" i="1" dirty="0" smtClean="0"/>
              <a:t>Satisfied, </a:t>
            </a:r>
            <a:r>
              <a:rPr lang="en-US" dirty="0" smtClean="0"/>
              <a:t>Post-Dialog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Predict rating of 3 or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51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67294"/>
            <a:ext cx="4800600" cy="308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Results for </a:t>
            </a:r>
            <a:r>
              <a:rPr lang="en-US" i="1" dirty="0" smtClean="0"/>
              <a:t>Satisfied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Predict rating of 3 or more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" r="55680" b="12026"/>
          <a:stretch/>
        </p:blipFill>
        <p:spPr bwMode="auto">
          <a:xfrm>
            <a:off x="1875472" y="4648200"/>
            <a:ext cx="4906328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68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Predicting </a:t>
            </a:r>
            <a:r>
              <a:rPr lang="en-US" i="1" dirty="0" smtClean="0"/>
              <a:t>Satisfied</a:t>
            </a:r>
            <a:r>
              <a:rPr lang="en-US" dirty="0" smtClean="0"/>
              <a:t> During the Dialog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96" y="1143000"/>
            <a:ext cx="5641304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30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Dissatisfied (rating &lt; 3)</a:t>
            </a:r>
            <a:endParaRPr lang="en-US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" r="55791" b="8339"/>
          <a:stretch/>
        </p:blipFill>
        <p:spPr bwMode="auto">
          <a:xfrm>
            <a:off x="1642820" y="1912938"/>
            <a:ext cx="5845233" cy="220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73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Feature Selection for </a:t>
            </a:r>
            <a:r>
              <a:rPr lang="en-US" i="1" dirty="0" smtClean="0"/>
              <a:t>Satisfied</a:t>
            </a:r>
            <a:endParaRPr lang="en-US" i="1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67" b="4028"/>
          <a:stretch/>
        </p:blipFill>
        <p:spPr bwMode="auto">
          <a:xfrm>
            <a:off x="1649718" y="1524000"/>
            <a:ext cx="5741682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60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Other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Interruptions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r="56033" b="18781"/>
          <a:stretch/>
        </p:blipFill>
        <p:spPr bwMode="auto">
          <a:xfrm>
            <a:off x="1752601" y="2206489"/>
            <a:ext cx="5638800" cy="122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 r="59418" b="17406"/>
          <a:stretch/>
        </p:blipFill>
        <p:spPr bwMode="auto">
          <a:xfrm>
            <a:off x="1721604" y="4005248"/>
            <a:ext cx="4648200" cy="125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5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Askers and Answerers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this support askers?</a:t>
            </a:r>
          </a:p>
          <a:p>
            <a:pPr lvl="1"/>
            <a:r>
              <a:rPr lang="en-US" dirty="0" smtClean="0"/>
              <a:t>Inform asker of satisfaction or answer probability</a:t>
            </a:r>
          </a:p>
          <a:p>
            <a:pPr lvl="2"/>
            <a:r>
              <a:rPr lang="en-US" dirty="0" smtClean="0"/>
              <a:t>Asker can rephrase or go elsewhere if too low</a:t>
            </a:r>
          </a:p>
          <a:p>
            <a:r>
              <a:rPr lang="en-US" dirty="0" smtClean="0"/>
              <a:t>How can this support answerers?</a:t>
            </a:r>
          </a:p>
          <a:p>
            <a:pPr lvl="1"/>
            <a:r>
              <a:rPr lang="en-US" dirty="0" smtClean="0"/>
              <a:t>Abort questions that are unlikely to be answered</a:t>
            </a:r>
          </a:p>
          <a:p>
            <a:pPr lvl="2"/>
            <a:r>
              <a:rPr lang="en-US" dirty="0" smtClean="0"/>
              <a:t>Saves 45 answerers from receiving an interruption</a:t>
            </a:r>
          </a:p>
          <a:p>
            <a:pPr lvl="1"/>
            <a:r>
              <a:rPr lang="en-US" dirty="0" smtClean="0"/>
              <a:t>Abort questions that are unlikely to satisfied</a:t>
            </a:r>
          </a:p>
          <a:p>
            <a:pPr lvl="1"/>
            <a:r>
              <a:rPr lang="en-US" dirty="0" smtClean="0"/>
              <a:t>Force asker to rephrase questions that will cause many interruptions</a:t>
            </a:r>
          </a:p>
          <a:p>
            <a:pPr lvl="1"/>
            <a:r>
              <a:rPr lang="en-US" dirty="0" smtClean="0"/>
              <a:t>Build knowledge base of satisfied questions even if there was no rating, which takes load off of answerers.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6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Synchronous social Q&amp;A a valuable technique</a:t>
            </a:r>
          </a:p>
          <a:p>
            <a:pPr lvl="1"/>
            <a:r>
              <a:rPr lang="en-US" dirty="0" smtClean="0"/>
              <a:t>Faster response times, less answerers interrupted, high satisfaction</a:t>
            </a:r>
          </a:p>
          <a:p>
            <a:r>
              <a:rPr lang="en-US" dirty="0" smtClean="0"/>
              <a:t>Answerers</a:t>
            </a:r>
            <a:r>
              <a:rPr lang="en-US" dirty="0"/>
              <a:t> </a:t>
            </a:r>
            <a:r>
              <a:rPr lang="en-US" dirty="0" smtClean="0"/>
              <a:t>are volunteers: Want to reduce their load</a:t>
            </a:r>
          </a:p>
          <a:p>
            <a:r>
              <a:rPr lang="en-US" dirty="0" smtClean="0"/>
              <a:t>Askers expect quick, quality answers: Inform when otherwise</a:t>
            </a:r>
          </a:p>
          <a:p>
            <a:r>
              <a:rPr lang="en-US" dirty="0" smtClean="0"/>
              <a:t>Explored </a:t>
            </a:r>
            <a:r>
              <a:rPr lang="en-US" dirty="0"/>
              <a:t>prediction tasks </a:t>
            </a:r>
            <a:r>
              <a:rPr lang="en-US" dirty="0" smtClean="0"/>
              <a:t>for </a:t>
            </a:r>
            <a:r>
              <a:rPr lang="en-US" i="1" dirty="0" smtClean="0"/>
              <a:t>satisfied</a:t>
            </a:r>
            <a:r>
              <a:rPr lang="en-US" dirty="0" smtClean="0"/>
              <a:t>, </a:t>
            </a:r>
            <a:r>
              <a:rPr lang="en-US" i="1" dirty="0" smtClean="0"/>
              <a:t>answered</a:t>
            </a:r>
            <a:r>
              <a:rPr lang="en-US" dirty="0" smtClean="0"/>
              <a:t>, </a:t>
            </a:r>
            <a:r>
              <a:rPr lang="en-US" i="1" dirty="0" err="1" smtClean="0"/>
              <a:t>num</a:t>
            </a:r>
            <a:r>
              <a:rPr lang="en-US" i="1" dirty="0" smtClean="0"/>
              <a:t> interrupted</a:t>
            </a:r>
            <a:r>
              <a:rPr lang="en-US" dirty="0" smtClean="0"/>
              <a:t> to support askers and answerers.</a:t>
            </a:r>
          </a:p>
          <a:p>
            <a:endParaRPr lang="en-US" dirty="0" smtClean="0"/>
          </a:p>
          <a:p>
            <a:r>
              <a:rPr lang="en-US" dirty="0" smtClean="0"/>
              <a:t>Used data from real system (IM-an-Expert)</a:t>
            </a:r>
          </a:p>
          <a:p>
            <a:pPr lvl="1"/>
            <a:r>
              <a:rPr lang="en-US" dirty="0" smtClean="0"/>
              <a:t>System is available at imanexpert.net</a:t>
            </a:r>
          </a:p>
          <a:p>
            <a:r>
              <a:rPr lang="en-US" dirty="0" smtClean="0"/>
              <a:t>Able to achieve our tasks with reasonable accuracy</a:t>
            </a:r>
          </a:p>
          <a:p>
            <a:pPr lvl="1"/>
            <a:r>
              <a:rPr lang="en-US" dirty="0" smtClean="0"/>
              <a:t>Particularly at lower levels of recall</a:t>
            </a:r>
          </a:p>
          <a:p>
            <a:r>
              <a:rPr lang="en-US" dirty="0" smtClean="0"/>
              <a:t>Results should extend to any synchronous social Q&amp;A system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674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Social </a:t>
            </a:r>
            <a:r>
              <a:rPr lang="en-US" dirty="0" smtClean="0"/>
              <a:t>Question Answering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known as “Community Question Answering”</a:t>
            </a:r>
          </a:p>
          <a:p>
            <a:r>
              <a:rPr lang="en-US" dirty="0" smtClean="0"/>
              <a:t>Ask people for help </a:t>
            </a:r>
          </a:p>
          <a:p>
            <a:pPr lvl="1"/>
            <a:r>
              <a:rPr lang="en-US" dirty="0" smtClean="0"/>
              <a:t>Send email to mailing list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web forum</a:t>
            </a:r>
          </a:p>
          <a:p>
            <a:pPr lvl="1"/>
            <a:r>
              <a:rPr lang="en-US" dirty="0"/>
              <a:t>Answers service (Yahoo! Answers)</a:t>
            </a:r>
          </a:p>
          <a:p>
            <a:r>
              <a:rPr lang="en-US" dirty="0" smtClean="0"/>
              <a:t>Downsides:</a:t>
            </a:r>
          </a:p>
          <a:p>
            <a:pPr lvl="1"/>
            <a:r>
              <a:rPr lang="en-US" dirty="0" smtClean="0"/>
              <a:t>Spams a lot of people (mailing lists)</a:t>
            </a:r>
          </a:p>
          <a:p>
            <a:pPr lvl="1"/>
            <a:r>
              <a:rPr lang="en-US" dirty="0" smtClean="0"/>
              <a:t>Slow response (web forums)</a:t>
            </a:r>
          </a:p>
          <a:p>
            <a:r>
              <a:rPr lang="en-US" dirty="0" smtClean="0"/>
              <a:t>Solution: use instant messaging…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Synchronous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Social</a:t>
            </a:r>
            <a:r>
              <a:rPr lang="en-US" dirty="0" smtClean="0"/>
              <a:t> Question Answering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Users ask a question using instant messaging (IM)</a:t>
            </a:r>
          </a:p>
          <a:p>
            <a:r>
              <a:rPr lang="en-US" dirty="0" smtClean="0"/>
              <a:t>System forwards question to </a:t>
            </a:r>
            <a:r>
              <a:rPr lang="en-US" smtClean="0"/>
              <a:t>users likely </a:t>
            </a:r>
            <a:r>
              <a:rPr lang="en-US" dirty="0" smtClean="0"/>
              <a:t>to know answer</a:t>
            </a:r>
          </a:p>
          <a:p>
            <a:pPr lvl="1"/>
            <a:r>
              <a:rPr lang="en-US" dirty="0" smtClean="0"/>
              <a:t>Forwards to a few at a time</a:t>
            </a:r>
          </a:p>
          <a:p>
            <a:r>
              <a:rPr lang="en-US" dirty="0" smtClean="0"/>
              <a:t>Once a willing answerer is found, asker and answerer engage in dialog</a:t>
            </a:r>
          </a:p>
          <a:p>
            <a:endParaRPr lang="en-US" dirty="0"/>
          </a:p>
          <a:p>
            <a:r>
              <a:rPr lang="en-US" dirty="0" smtClean="0"/>
              <a:t>Systems</a:t>
            </a:r>
          </a:p>
          <a:p>
            <a:pPr lvl="1"/>
            <a:r>
              <a:rPr lang="en-US" dirty="0" smtClean="0"/>
              <a:t>IM-an-Expert: Built and deployed within Microsoft</a:t>
            </a:r>
          </a:p>
          <a:p>
            <a:pPr lvl="1"/>
            <a:r>
              <a:rPr lang="en-US" dirty="0" smtClean="0"/>
              <a:t>Aardvark: Deployed on the Web</a:t>
            </a:r>
          </a:p>
          <a:p>
            <a:r>
              <a:rPr lang="en-US" dirty="0" smtClean="0"/>
              <a:t>This paper uses IM-an-Expert for experiments</a:t>
            </a:r>
          </a:p>
          <a:p>
            <a:pPr lvl="1"/>
            <a:r>
              <a:rPr lang="en-US" dirty="0" smtClean="0"/>
              <a:t>But similar results are expected for Aardvark or other systems</a:t>
            </a:r>
          </a:p>
        </p:txBody>
      </p:sp>
    </p:spTree>
    <p:extLst>
      <p:ext uri="{BB962C8B-B14F-4D97-AF65-F5344CB8AC3E}">
        <p14:creationId xmlns:p14="http://schemas.microsoft.com/office/powerpoint/2010/main" val="304280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IM-an-Expert: Real Time Social 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Built and deployed within Microsoft, thousands of users</a:t>
            </a:r>
          </a:p>
          <a:p>
            <a:r>
              <a:rPr lang="en-US" dirty="0" smtClean="0"/>
              <a:t>Free and available for any organization to install</a:t>
            </a:r>
          </a:p>
          <a:p>
            <a:pPr lvl="1"/>
            <a:r>
              <a:rPr lang="en-US" dirty="0" smtClean="0"/>
              <a:t>Shipped by</a:t>
            </a:r>
          </a:p>
          <a:p>
            <a:pPr lvl="1"/>
            <a:r>
              <a:rPr lang="en-US" dirty="0" smtClean="0"/>
              <a:t>Download at www.imanexpert.net</a:t>
            </a:r>
          </a:p>
          <a:p>
            <a:endParaRPr lang="en-US" dirty="0" smtClean="0"/>
          </a:p>
          <a:p>
            <a:endParaRPr lang="en-US" i="1" dirty="0"/>
          </a:p>
        </p:txBody>
      </p:sp>
      <p:pic>
        <p:nvPicPr>
          <p:cNvPr id="6146" name="Picture 2" descr="Microsoft Lync - The Next Generation of Communications Server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38400"/>
            <a:ext cx="990600" cy="44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09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IM-an-Expert: Real Time Social 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Built and deployed within Microsoft, thousands of users</a:t>
            </a:r>
          </a:p>
          <a:p>
            <a:r>
              <a:rPr lang="en-US" dirty="0" smtClean="0"/>
              <a:t>Free and available for any organization to install</a:t>
            </a:r>
          </a:p>
          <a:p>
            <a:pPr lvl="1"/>
            <a:r>
              <a:rPr lang="en-US" dirty="0" smtClean="0"/>
              <a:t>Shipped by</a:t>
            </a:r>
          </a:p>
          <a:p>
            <a:pPr lvl="1"/>
            <a:r>
              <a:rPr lang="en-US" dirty="0" smtClean="0"/>
              <a:t>Download at www.imanexpert.net</a:t>
            </a:r>
          </a:p>
          <a:p>
            <a:endParaRPr lang="en-US" dirty="0" smtClean="0"/>
          </a:p>
          <a:p>
            <a:r>
              <a:rPr lang="en-US" dirty="0" smtClean="0"/>
              <a:t>Low latency (3 minutes </a:t>
            </a:r>
            <a:r>
              <a:rPr lang="en-US" sz="2000" i="1" dirty="0" smtClean="0"/>
              <a:t>median time to answer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(vs. 30 minutes for mailing lists, 3 hours for forums)</a:t>
            </a:r>
          </a:p>
          <a:p>
            <a:r>
              <a:rPr lang="en-US" dirty="0" smtClean="0"/>
              <a:t>Low Interruption cost (10 users </a:t>
            </a:r>
            <a:r>
              <a:rPr lang="en-US" sz="2000" i="1" dirty="0" smtClean="0"/>
              <a:t>median </a:t>
            </a:r>
            <a:r>
              <a:rPr lang="en-US" sz="2000" i="1" dirty="0" err="1" smtClean="0"/>
              <a:t>num</a:t>
            </a:r>
            <a:r>
              <a:rPr lang="en-US" sz="2000" i="1" dirty="0" smtClean="0"/>
              <a:t> interrupted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Excellent answer </a:t>
            </a:r>
            <a:r>
              <a:rPr lang="en-US" dirty="0"/>
              <a:t>quality (</a:t>
            </a:r>
            <a:r>
              <a:rPr lang="en-US" dirty="0" smtClean="0"/>
              <a:t>4.5 </a:t>
            </a:r>
            <a:r>
              <a:rPr lang="en-US" sz="2000" i="1" dirty="0"/>
              <a:t>average rating on 1-5 scale</a:t>
            </a:r>
            <a:r>
              <a:rPr lang="en-US" dirty="0" smtClean="0"/>
              <a:t>)</a:t>
            </a:r>
          </a:p>
          <a:p>
            <a:endParaRPr lang="en-US" i="1" dirty="0"/>
          </a:p>
        </p:txBody>
      </p:sp>
      <p:pic>
        <p:nvPicPr>
          <p:cNvPr id="6146" name="Picture 2" descr="Microsoft Lync - The Next Generation of Communications Server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38400"/>
            <a:ext cx="990600" cy="44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08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IM-an-Expert: Real Time Social 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Built and deployed within Microsoft, thousands of users</a:t>
            </a:r>
          </a:p>
          <a:p>
            <a:r>
              <a:rPr lang="en-US" dirty="0" smtClean="0"/>
              <a:t>Free and available for any organization to install</a:t>
            </a:r>
          </a:p>
          <a:p>
            <a:pPr lvl="1"/>
            <a:r>
              <a:rPr lang="en-US" dirty="0" smtClean="0"/>
              <a:t>Shipped by</a:t>
            </a:r>
          </a:p>
          <a:p>
            <a:pPr lvl="1"/>
            <a:r>
              <a:rPr lang="en-US" dirty="0" smtClean="0"/>
              <a:t>Download at www.imanexpert.net</a:t>
            </a:r>
          </a:p>
          <a:p>
            <a:endParaRPr lang="en-US" dirty="0" smtClean="0"/>
          </a:p>
          <a:p>
            <a:r>
              <a:rPr lang="en-US" dirty="0" smtClean="0"/>
              <a:t>Low latency (3 minutes </a:t>
            </a:r>
            <a:r>
              <a:rPr lang="en-US" sz="2000" i="1" dirty="0" smtClean="0"/>
              <a:t>median time to answer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(vs. 30 minutes for mailing lists, 3 hours for forums)</a:t>
            </a:r>
          </a:p>
          <a:p>
            <a:r>
              <a:rPr lang="en-US" dirty="0" smtClean="0"/>
              <a:t>Low Interruption cost (10 users </a:t>
            </a:r>
            <a:r>
              <a:rPr lang="en-US" sz="2000" i="1" dirty="0" smtClean="0"/>
              <a:t>median </a:t>
            </a:r>
            <a:r>
              <a:rPr lang="en-US" sz="2000" i="1" dirty="0" err="1" smtClean="0"/>
              <a:t>num</a:t>
            </a:r>
            <a:r>
              <a:rPr lang="en-US" sz="2000" i="1" dirty="0" smtClean="0"/>
              <a:t> interrupted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Excellent answer </a:t>
            </a:r>
            <a:r>
              <a:rPr lang="en-US" dirty="0"/>
              <a:t>quality (</a:t>
            </a:r>
            <a:r>
              <a:rPr lang="en-US" dirty="0" smtClean="0"/>
              <a:t>4.5 </a:t>
            </a:r>
            <a:r>
              <a:rPr lang="en-US" sz="2000" i="1" dirty="0"/>
              <a:t>average rating on 1-5 scale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b="1" dirty="0" smtClean="0"/>
              <a:t>What can we do to support askers and answerers?</a:t>
            </a:r>
          </a:p>
          <a:p>
            <a:endParaRPr lang="en-US" i="1" dirty="0"/>
          </a:p>
        </p:txBody>
      </p:sp>
      <p:pic>
        <p:nvPicPr>
          <p:cNvPr id="6146" name="Picture 2" descr="Microsoft Lync - The Next Generation of Communications Server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38400"/>
            <a:ext cx="990600" cy="44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10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IMX System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711168"/>
              </p:ext>
            </p:extLst>
          </p:nvPr>
        </p:nvGraphicFramePr>
        <p:xfrm>
          <a:off x="1524000" y="1190264"/>
          <a:ext cx="5867400" cy="5362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Visio" r:id="rId3" imgW="7915976" imgH="7237379" progId="Visio.Drawing.11">
                  <p:embed/>
                </p:oleObj>
              </mc:Choice>
              <mc:Fallback>
                <p:oleObj name="Visio" r:id="rId3" imgW="7915976" imgH="7237379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190264"/>
                        <a:ext cx="5867400" cy="53629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504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dirty="0" smtClean="0"/>
              <a:t>IMX Sample Conversation 1/2</a:t>
            </a:r>
            <a:endParaRPr lang="en-US" dirty="0"/>
          </a:p>
        </p:txBody>
      </p:sp>
      <p:pic>
        <p:nvPicPr>
          <p:cNvPr id="4" name="Picture 2" descr="C:\Users\mattri\Desktop\imanexpert\note\screenshot-smaller.jpg"/>
          <p:cNvPicPr>
            <a:picLocks noChangeAspect="1" noChangeArrowheads="1"/>
          </p:cNvPicPr>
          <p:nvPr/>
        </p:nvPicPr>
        <p:blipFill>
          <a:blip r:embed="rId2" cstate="print"/>
          <a:srcRect b="45763"/>
          <a:stretch>
            <a:fillRect/>
          </a:stretch>
        </p:blipFill>
        <p:spPr bwMode="auto">
          <a:xfrm>
            <a:off x="1676400" y="1295400"/>
            <a:ext cx="5524064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795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260</TotalTime>
  <Words>1004</Words>
  <Application>Microsoft Office PowerPoint</Application>
  <PresentationFormat>On-screen Show (4:3)</PresentationFormat>
  <Paragraphs>168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Clarity</vt:lpstr>
      <vt:lpstr>Visio</vt:lpstr>
      <vt:lpstr>Supporting Synchronous Social Q&amp;A Throughout the Question Lifecycle</vt:lpstr>
      <vt:lpstr>Question Answering (Q&amp;A)</vt:lpstr>
      <vt:lpstr>Social Question Answering</vt:lpstr>
      <vt:lpstr>Synchronous Social Question Answering</vt:lpstr>
      <vt:lpstr>IM-an-Expert: Real Time Social Q&amp;A</vt:lpstr>
      <vt:lpstr>IM-an-Expert: Real Time Social Q&amp;A</vt:lpstr>
      <vt:lpstr>IM-an-Expert: Real Time Social Q&amp;A</vt:lpstr>
      <vt:lpstr>IMX System</vt:lpstr>
      <vt:lpstr>IMX Sample Conversation 1/2</vt:lpstr>
      <vt:lpstr>IMX Sample Conversation 2/2</vt:lpstr>
      <vt:lpstr>Some Example Questions</vt:lpstr>
      <vt:lpstr>Supporting the Question Lifecycle</vt:lpstr>
      <vt:lpstr>Supporting the Question Lifecycle</vt:lpstr>
      <vt:lpstr>Supporting the Question Lifecycle</vt:lpstr>
      <vt:lpstr>Method</vt:lpstr>
      <vt:lpstr>Prediction Task: Features</vt:lpstr>
      <vt:lpstr>Availability</vt:lpstr>
      <vt:lpstr>Availability</vt:lpstr>
      <vt:lpstr>Just for Fun: Fine-grained Availability</vt:lpstr>
      <vt:lpstr>Results for Satisfied, Post-Dialog</vt:lpstr>
      <vt:lpstr>Results for Satisfied</vt:lpstr>
      <vt:lpstr>Predicting Satisfied During the Dialog</vt:lpstr>
      <vt:lpstr>Dissatisfied (rating &lt; 3)</vt:lpstr>
      <vt:lpstr>Feature Selection for Satisfied</vt:lpstr>
      <vt:lpstr>Other Tasks</vt:lpstr>
      <vt:lpstr>Supporting Askers and Answerers</vt:lpstr>
      <vt:lpstr>Conclusions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mattri</dc:creator>
  <cp:lastModifiedBy>Ryen White</cp:lastModifiedBy>
  <cp:revision>116</cp:revision>
  <dcterms:created xsi:type="dcterms:W3CDTF">2010-11-04T17:28:54Z</dcterms:created>
  <dcterms:modified xsi:type="dcterms:W3CDTF">2011-05-13T13:03:51Z</dcterms:modified>
</cp:coreProperties>
</file>