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0"/>
  </p:notesMasterIdLst>
  <p:sldIdLst>
    <p:sldId id="256" r:id="rId3"/>
    <p:sldId id="278" r:id="rId4"/>
    <p:sldId id="279" r:id="rId5"/>
    <p:sldId id="282" r:id="rId6"/>
    <p:sldId id="290" r:id="rId7"/>
    <p:sldId id="272" r:id="rId8"/>
    <p:sldId id="273" r:id="rId9"/>
    <p:sldId id="274" r:id="rId10"/>
    <p:sldId id="277" r:id="rId11"/>
    <p:sldId id="283" r:id="rId12"/>
    <p:sldId id="275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07/7/12/main">
          <a:srgbClr xmlns:mc="http://schemas.openxmlformats.org/markup-compatibility/2006" xmlns:a14="http://schemas.microsoft.com/office/drawing/2007/7/7/main" val="FF0000" mc:Ignorable=""/>
        </p14:laserClr>
      </p:ext>
      <p:ext uri="{2FDB2607-1784-4EEB-B798-7EB5836EED8A}">
        <p14:showMediaCtrls xmlns:p14="http://schemas.microsoft.com/office/powerpoint/2007/7/12/main" val="1"/>
      </p:ext>
    </p:extLst>
  </p:showPr>
  <p:clrMru>
    <a:srgbClr xmlns:mc="http://schemas.openxmlformats.org/markup-compatibility/2006" xmlns:a14="http://schemas.microsoft.com/office/drawing/2007/7/7/main" val="FF8D3F" mc:Ignorable=""/>
    <a:srgbClr xmlns:mc="http://schemas.openxmlformats.org/markup-compatibility/2006" xmlns:a14="http://schemas.microsoft.com/office/drawing/2007/7/7/main" val="9966FF" mc:Ignorable=""/>
    <a:srgbClr xmlns:mc="http://schemas.openxmlformats.org/markup-compatibility/2006" xmlns:a14="http://schemas.microsoft.com/office/drawing/2007/7/7/main" val="FF6600" mc:Ignorable=""/>
    <a:srgbClr xmlns:mc="http://schemas.openxmlformats.org/markup-compatibility/2006" xmlns:a14="http://schemas.microsoft.com/office/drawing/2007/7/7/main" val="FF9999" mc:Ignorable=""/>
    <a:srgbClr xmlns:mc="http://schemas.openxmlformats.org/markup-compatibility/2006" xmlns:a14="http://schemas.microsoft.com/office/drawing/2007/7/7/main" val="DEBDFF" mc:Ignorable=""/>
    <a:srgbClr xmlns:mc="http://schemas.openxmlformats.org/markup-compatibility/2006" xmlns:a14="http://schemas.microsoft.com/office/drawing/2007/7/7/main" val="FFCC99" mc:Ignorable=""/>
    <a:srgbClr xmlns:mc="http://schemas.openxmlformats.org/markup-compatibility/2006" xmlns:a14="http://schemas.microsoft.com/office/drawing/2007/7/7/main" val="CC99FF" mc:Ignorable=""/>
    <a:srgbClr xmlns:mc="http://schemas.openxmlformats.org/markup-compatibility/2006" xmlns:a14="http://schemas.microsoft.com/office/drawing/2007/7/7/main" val="97D2FF" mc:Ignorable=""/>
    <a:srgbClr xmlns:mc="http://schemas.openxmlformats.org/markup-compatibility/2006" xmlns:a14="http://schemas.microsoft.com/office/drawing/2007/7/7/main" val="C4E59F" mc:Ignorable=""/>
    <a:srgbClr xmlns:mc="http://schemas.openxmlformats.org/markup-compatibility/2006" xmlns:a14="http://schemas.microsoft.com/office/drawing/2007/7/7/main" val="FF5050" mc:Ignorable=""/>
  </p:clrMru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0941" autoAdjust="0"/>
  </p:normalViewPr>
  <p:slideViewPr>
    <p:cSldViewPr>
      <p:cViewPr>
        <p:scale>
          <a:sx n="69" d="100"/>
          <a:sy n="69" d="100"/>
        </p:scale>
        <p:origin x="-782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6193937296308"/>
          <c:y val="4.7370312044327803E-2"/>
          <c:w val="0.60690995356349753"/>
          <c:h val="0.69851038747275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0000000000000005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Sheet2!$D$2:$F$2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0000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6000000000000011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Sheet2!$D$3:$F$3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Sheet2!$C$4</c:f>
              <c:strCache>
                <c:ptCount val="1"/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2D05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4000000000000005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Sheet2!$D$4:$F$4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Sheet2!$C$5</c:f>
              <c:strCache>
                <c:ptCount val="1"/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70C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06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Sheet2!$D$5:$F$5</c:f>
              <c:numCache>
                <c:formatCode>General</c:formatCode>
                <c:ptCount val="3"/>
              </c:numCache>
            </c:numRef>
          </c:val>
        </c:ser>
        <c:ser>
          <c:idx val="4"/>
          <c:order val="4"/>
          <c:tx>
            <c:strRef>
              <c:f>Sheet2!$C$6</c:f>
              <c:strCache>
                <c:ptCount val="1"/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Sheet2!$D$6:$F$6</c:f>
              <c:numCache>
                <c:formatCode>General</c:formatCode>
                <c:ptCount val="3"/>
              </c:numCache>
            </c:numRef>
          </c:val>
        </c:ser>
        <c:ser>
          <c:idx val="5"/>
          <c:order val="5"/>
          <c:tx>
            <c:strRef>
              <c:f>Sheet2!$C$7</c:f>
              <c:strCache>
                <c:ptCount val="1"/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9966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  <c:spPr>
              <a:ln w="6350"/>
            </c:spPr>
          </c:errBars>
          <c:cat>
            <c:numRef>
              <c:f>Sheet2!$D$1:$F$1</c:f>
              <c:numCache>
                <c:formatCode>General</c:formatCode>
                <c:ptCount val="3"/>
              </c:numCache>
            </c:numRef>
          </c:cat>
          <c:val>
            <c:numRef>
              <c:f>Sheet2!$D$7:$F$7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36320"/>
        <c:axId val="179338240"/>
      </c:barChart>
      <c:catAx>
        <c:axId val="179336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Temporal</a:t>
                </a:r>
                <a:r>
                  <a:rPr lang="en-US" baseline="0" dirty="0" smtClean="0"/>
                  <a:t> distance from </a:t>
                </a:r>
                <a:r>
                  <a:rPr lang="en-US" i="1" baseline="0" dirty="0" smtClean="0"/>
                  <a:t>u</a:t>
                </a:r>
                <a:r>
                  <a:rPr lang="en-US" i="1" baseline="-25000" dirty="0" smtClean="0"/>
                  <a:t>t</a:t>
                </a:r>
                <a:endParaRPr lang="en-US" i="1" baseline="-25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9338240"/>
        <c:crosses val="autoZero"/>
        <c:auto val="1"/>
        <c:lblAlgn val="ctr"/>
        <c:lblOffset val="100"/>
        <c:noMultiLvlLbl val="0"/>
      </c:catAx>
      <c:valAx>
        <c:axId val="1793382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F1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9336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57412892195766"/>
          <c:y val="0.29021019618310434"/>
          <c:w val="0.1716705193960846"/>
          <c:h val="0.47042706526091038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6193937296319"/>
          <c:y val="4.7370312044327803E-2"/>
          <c:w val="0.60690995356349819"/>
          <c:h val="0.69851038747275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0000000000000005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Sheet2!$D$2:$F$2</c:f>
              <c:numCache>
                <c:formatCode>General</c:formatCode>
                <c:ptCount val="3"/>
                <c:pt idx="0">
                  <c:v>0.52</c:v>
                </c:pt>
                <c:pt idx="1">
                  <c:v>0.35000000000000031</c:v>
                </c:pt>
                <c:pt idx="2">
                  <c:v>0.21000000000000016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Interaction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0000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6000000000000018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Sheet2!$D$3:$F$3</c:f>
              <c:numCache>
                <c:formatCode>General</c:formatCode>
                <c:ptCount val="3"/>
                <c:pt idx="0">
                  <c:v>0.62000000000000066</c:v>
                </c:pt>
                <c:pt idx="1">
                  <c:v>0.3900000000000004</c:v>
                </c:pt>
                <c:pt idx="2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Sheet2!$C$4</c:f>
              <c:strCache>
                <c:ptCount val="1"/>
                <c:pt idx="0">
                  <c:v>Task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B05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4000000000000005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Sheet2!$D$4:$F$4</c:f>
              <c:numCache>
                <c:formatCode>General</c:formatCode>
                <c:ptCount val="3"/>
                <c:pt idx="0">
                  <c:v>0.61000000000000065</c:v>
                </c:pt>
                <c:pt idx="1">
                  <c:v>0.44000000000000017</c:v>
                </c:pt>
                <c:pt idx="2">
                  <c:v>0.30000000000000032</c:v>
                </c:pt>
              </c:numCache>
            </c:numRef>
          </c:val>
        </c:ser>
        <c:ser>
          <c:idx val="3"/>
          <c:order val="3"/>
          <c:tx>
            <c:strRef>
              <c:f>Sheet2!$C$5</c:f>
              <c:strCache>
                <c:ptCount val="1"/>
                <c:pt idx="0">
                  <c:v>Collection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70C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1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Sheet2!$D$5:$F$5</c:f>
              <c:numCache>
                <c:formatCode>General</c:formatCode>
                <c:ptCount val="3"/>
                <c:pt idx="0">
                  <c:v>0.11000000000000004</c:v>
                </c:pt>
                <c:pt idx="1">
                  <c:v>8.0000000000000057E-2</c:v>
                </c:pt>
                <c:pt idx="2">
                  <c:v>3.0000000000000016E-2</c:v>
                </c:pt>
              </c:numCache>
            </c:numRef>
          </c:val>
        </c:ser>
        <c:ser>
          <c:idx val="4"/>
          <c:order val="4"/>
          <c:tx>
            <c:strRef>
              <c:f>Sheet2!$C$6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966F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Sheet2!$D$6:$F$6</c:f>
              <c:numCache>
                <c:formatCode>General</c:formatCode>
                <c:ptCount val="3"/>
                <c:pt idx="0">
                  <c:v>0.13</c:v>
                </c:pt>
                <c:pt idx="1">
                  <c:v>0.19000000000000009</c:v>
                </c:pt>
                <c:pt idx="2">
                  <c:v>0.31000000000000033</c:v>
                </c:pt>
              </c:numCache>
            </c:numRef>
          </c:val>
        </c:ser>
        <c:ser>
          <c:idx val="5"/>
          <c:order val="5"/>
          <c:tx>
            <c:strRef>
              <c:f>Sheet2!$C$7</c:f>
              <c:strCache>
                <c:ptCount val="1"/>
                <c:pt idx="0">
                  <c:v>Historic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8D3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  <c:spPr>
              <a:ln w="6350"/>
            </c:spPr>
          </c:errBars>
          <c:cat>
            <c:strRef>
              <c:f>Sheet2!$D$1:$F$1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Sheet2!$D$7:$F$7</c:f>
              <c:numCache>
                <c:formatCode>General</c:formatCode>
                <c:ptCount val="3"/>
                <c:pt idx="0">
                  <c:v>0.18000000000000016</c:v>
                </c:pt>
                <c:pt idx="1">
                  <c:v>0.31000000000000033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355456"/>
        <c:axId val="182357376"/>
      </c:barChart>
      <c:catAx>
        <c:axId val="18235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Temporal</a:t>
                </a:r>
                <a:r>
                  <a:rPr lang="en-US" baseline="0" dirty="0" smtClean="0"/>
                  <a:t> distance from </a:t>
                </a:r>
                <a:r>
                  <a:rPr lang="en-US" i="1" baseline="0" dirty="0" smtClean="0"/>
                  <a:t>u</a:t>
                </a:r>
                <a:r>
                  <a:rPr lang="en-US" i="1" baseline="-25000" dirty="0" smtClean="0"/>
                  <a:t>t</a:t>
                </a:r>
                <a:endParaRPr lang="en-US" i="1" baseline="-25000" dirty="0"/>
              </a:p>
            </c:rich>
          </c:tx>
          <c:overlay val="0"/>
        </c:title>
        <c:majorTickMark val="out"/>
        <c:minorTickMark val="none"/>
        <c:tickLblPos val="nextTo"/>
        <c:crossAx val="182357376"/>
        <c:crosses val="autoZero"/>
        <c:auto val="1"/>
        <c:lblAlgn val="ctr"/>
        <c:lblOffset val="100"/>
        <c:noMultiLvlLbl val="0"/>
      </c:catAx>
      <c:valAx>
        <c:axId val="182357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F1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2355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39981699535266"/>
          <c:y val="0.32128364251078784"/>
          <c:w val="0.17167051939608455"/>
          <c:h val="0.47042706526091055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6200486407089"/>
          <c:y val="3.6070777169802934E-2"/>
          <c:w val="0.60690995356349886"/>
          <c:h val="0.69851038747275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2000000000000002E-2"/>
            <c:spPr>
              <a:ln w="6350"/>
            </c:spPr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0.64</c:v>
                </c:pt>
                <c:pt idx="1">
                  <c:v>0.48</c:v>
                </c:pt>
                <c:pt idx="2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Interaction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9999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2000000000000002E-2"/>
            <c:spPr>
              <a:ln w="6350"/>
            </c:spPr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0.7</c:v>
                </c:pt>
                <c:pt idx="1">
                  <c:v>0.48</c:v>
                </c:pt>
                <c:pt idx="2">
                  <c:v>0.31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Task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4E59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2000000000000002E-2"/>
            <c:spPr>
              <a:ln w="6350"/>
            </c:spPr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0.68</c:v>
                </c:pt>
                <c:pt idx="1">
                  <c:v>0.5</c:v>
                </c:pt>
                <c:pt idx="2">
                  <c:v>0.39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Collection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7D2FF" mc:Ignorable="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fixedVal"/>
            <c:noEndCap val="0"/>
            <c:val val="1.5000000000000003E-2"/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0.22</c:v>
                </c:pt>
                <c:pt idx="1">
                  <c:v>0.16</c:v>
                </c:pt>
                <c:pt idx="2">
                  <c:v>0.1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DEBDF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8000000000000002E-2"/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0.18</c:v>
                </c:pt>
                <c:pt idx="1">
                  <c:v>0.23</c:v>
                </c:pt>
                <c:pt idx="2">
                  <c:v>0.37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Historic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CC99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03E-2"/>
          </c:errBars>
          <c:cat>
            <c:strRef>
              <c:f>Sheet1!$B$1:$D$1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0.19</c:v>
                </c:pt>
                <c:pt idx="1">
                  <c:v>0.34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254976"/>
        <c:axId val="182392320"/>
      </c:barChart>
      <c:catAx>
        <c:axId val="182254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Temporal</a:t>
                </a:r>
                <a:r>
                  <a:rPr lang="en-US" baseline="0" dirty="0" smtClean="0"/>
                  <a:t> distance from </a:t>
                </a:r>
                <a:r>
                  <a:rPr lang="en-US" i="1" baseline="0" dirty="0" smtClean="0"/>
                  <a:t>u</a:t>
                </a:r>
                <a:r>
                  <a:rPr lang="en-US" i="1" baseline="-25000" dirty="0" smtClean="0"/>
                  <a:t>t</a:t>
                </a:r>
                <a:endParaRPr lang="en-US" i="1" baseline="-25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2392320"/>
        <c:crosses val="autoZero"/>
        <c:auto val="1"/>
        <c:lblAlgn val="ctr"/>
        <c:lblOffset val="100"/>
        <c:noMultiLvlLbl val="0"/>
      </c:catAx>
      <c:valAx>
        <c:axId val="182392320"/>
        <c:scaling>
          <c:orientation val="minMax"/>
          <c:max val="0.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F1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2254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7478870187099"/>
          <c:y val="0.10386738733929445"/>
          <c:w val="0.60690995356349953"/>
          <c:h val="0.69851038747275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0000000000000002E-2"/>
            <c:spPr>
              <a:ln w="6350"/>
            </c:spPr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0.52</c:v>
                </c:pt>
                <c:pt idx="1">
                  <c:v>0.35</c:v>
                </c:pt>
                <c:pt idx="2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Interaction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0000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6000000000000004E-2"/>
            <c:spPr>
              <a:ln w="6350"/>
            </c:spPr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0.62</c:v>
                </c:pt>
                <c:pt idx="1">
                  <c:v>0.39</c:v>
                </c:pt>
                <c:pt idx="2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Task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B05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4000000000000002E-2"/>
            <c:spPr>
              <a:ln w="6350"/>
            </c:spPr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0.61</c:v>
                </c:pt>
                <c:pt idx="1">
                  <c:v>0.44</c:v>
                </c:pt>
                <c:pt idx="2">
                  <c:v>0.3</c:v>
                </c:pt>
              </c:numCache>
            </c:numRef>
          </c:val>
        </c:ser>
        <c:ser>
          <c:idx val="3"/>
          <c:order val="3"/>
          <c:tx>
            <c:strRef>
              <c:f>Sheet1!$A$13</c:f>
              <c:strCache>
                <c:ptCount val="1"/>
                <c:pt idx="0">
                  <c:v>Collection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70C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06E-2"/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0.11</c:v>
                </c:pt>
                <c:pt idx="1">
                  <c:v>0.08</c:v>
                </c:pt>
                <c:pt idx="2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Sheet1!$A$14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966F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04E-2"/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0.13</c:v>
                </c:pt>
                <c:pt idx="1">
                  <c:v>0.19</c:v>
                </c:pt>
                <c:pt idx="2">
                  <c:v>0.31</c:v>
                </c:pt>
              </c:numCache>
            </c:numRef>
          </c:val>
        </c:ser>
        <c:ser>
          <c:idx val="5"/>
          <c:order val="5"/>
          <c:tx>
            <c:strRef>
              <c:f>Sheet1!$A$15</c:f>
              <c:strCache>
                <c:ptCount val="1"/>
                <c:pt idx="0">
                  <c:v>Historic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8D3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04E-2"/>
          </c:errBars>
          <c:cat>
            <c:strRef>
              <c:f>Sheet1!$B$9:$D$9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0.18</c:v>
                </c:pt>
                <c:pt idx="1">
                  <c:v>0.31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43392"/>
        <c:axId val="182449280"/>
      </c:barChart>
      <c:catAx>
        <c:axId val="18244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449280"/>
        <c:crosses val="autoZero"/>
        <c:auto val="1"/>
        <c:lblAlgn val="ctr"/>
        <c:lblOffset val="100"/>
        <c:noMultiLvlLbl val="0"/>
      </c:catAx>
      <c:valAx>
        <c:axId val="182449280"/>
        <c:scaling>
          <c:orientation val="minMax"/>
          <c:max val="0.8"/>
        </c:scaling>
        <c:delete val="1"/>
        <c:axPos val="l"/>
        <c:numFmt formatCode="General" sourceLinked="1"/>
        <c:majorTickMark val="out"/>
        <c:minorTickMark val="none"/>
        <c:tickLblPos val="nextTo"/>
        <c:crossAx val="182443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915516867730986"/>
          <c:y val="0.35518194759553362"/>
          <c:w val="0.17167051939608466"/>
          <c:h val="0.47042706526091016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62004864070888"/>
          <c:y val="3.6070777169802962E-2"/>
          <c:w val="0.60690995356349953"/>
          <c:h val="0.698510387472751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Sheet1!$A$19</c:f>
              <c:strCache>
                <c:ptCount val="1"/>
                <c:pt idx="0">
                  <c:v>Interaction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9999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2000000000000005E-2"/>
            <c:spPr>
              <a:ln w="6350"/>
            </c:spPr>
          </c:errBars>
          <c:cat>
            <c:strRef>
              <c:f>Sheet1!$B$18:$D$18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Sheet1!$B$19:$D$19</c:f>
              <c:numCache>
                <c:formatCode>General</c:formatCode>
                <c:ptCount val="3"/>
                <c:pt idx="0">
                  <c:v>0.68</c:v>
                </c:pt>
                <c:pt idx="1">
                  <c:v>0.43</c:v>
                </c:pt>
                <c:pt idx="2">
                  <c:v>0.32</c:v>
                </c:pt>
              </c:numCache>
            </c:numRef>
          </c:val>
        </c:ser>
        <c:ser>
          <c:idx val="2"/>
          <c:order val="1"/>
          <c:tx>
            <c:strRef>
              <c:f>Sheet1!$A$20</c:f>
              <c:strCache>
                <c:ptCount val="1"/>
                <c:pt idx="0">
                  <c:v>Task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4E59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2000000000000005E-2"/>
            <c:spPr>
              <a:ln w="6350"/>
            </c:spPr>
          </c:errBars>
          <c:cat>
            <c:strRef>
              <c:f>Sheet1!$B$18:$D$18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Sheet1!$B$20:$D$20</c:f>
              <c:numCache>
                <c:formatCode>General</c:formatCode>
                <c:ptCount val="3"/>
                <c:pt idx="0">
                  <c:v>0.64</c:v>
                </c:pt>
                <c:pt idx="1">
                  <c:v>0.45</c:v>
                </c:pt>
                <c:pt idx="2">
                  <c:v>0.36</c:v>
                </c:pt>
              </c:numCache>
            </c:numRef>
          </c:val>
        </c:ser>
        <c:ser>
          <c:idx val="3"/>
          <c:order val="2"/>
          <c:tx>
            <c:strRef>
              <c:f>Sheet1!$A$21</c:f>
              <c:strCache>
                <c:ptCount val="1"/>
                <c:pt idx="0">
                  <c:v>Collection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7D2FF" mc:Ignorable="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fixedVal"/>
            <c:noEndCap val="0"/>
            <c:val val="1.5000000000000006E-2"/>
          </c:errBars>
          <c:cat>
            <c:strRef>
              <c:f>Sheet1!$B$18:$D$18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Sheet1!$B$21:$D$21</c:f>
              <c:numCache>
                <c:formatCode>General</c:formatCode>
                <c:ptCount val="3"/>
                <c:pt idx="0">
                  <c:v>0.16</c:v>
                </c:pt>
                <c:pt idx="1">
                  <c:v>0.15</c:v>
                </c:pt>
                <c:pt idx="2">
                  <c:v>7.0000000000000007E-2</c:v>
                </c:pt>
              </c:numCache>
            </c:numRef>
          </c:val>
        </c:ser>
        <c:ser>
          <c:idx val="4"/>
          <c:order val="3"/>
          <c:tx>
            <c:strRef>
              <c:f>Sheet1!$A$22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DEBDF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8000000000000009E-2"/>
          </c:errBars>
          <c:cat>
            <c:strRef>
              <c:f>Sheet1!$B$18:$D$18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Sheet1!$B$22:$D$22</c:f>
              <c:numCache>
                <c:formatCode>General</c:formatCode>
                <c:ptCount val="3"/>
                <c:pt idx="0">
                  <c:v>0.18</c:v>
                </c:pt>
                <c:pt idx="1">
                  <c:v>0.24</c:v>
                </c:pt>
                <c:pt idx="2">
                  <c:v>0.35</c:v>
                </c:pt>
              </c:numCache>
            </c:numRef>
          </c:val>
        </c:ser>
        <c:ser>
          <c:idx val="5"/>
          <c:order val="4"/>
          <c:tx>
            <c:strRef>
              <c:f>Sheet1!$A$23</c:f>
              <c:strCache>
                <c:ptCount val="1"/>
                <c:pt idx="0">
                  <c:v>Historic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CC99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06E-2"/>
          </c:errBars>
          <c:cat>
            <c:strRef>
              <c:f>Sheet1!$B$18:$D$18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Sheet1!$B$23:$D$23</c:f>
              <c:numCache>
                <c:formatCode>General</c:formatCode>
                <c:ptCount val="3"/>
                <c:pt idx="0">
                  <c:v>0.2</c:v>
                </c:pt>
                <c:pt idx="1">
                  <c:v>0.33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745344"/>
        <c:axId val="184817152"/>
      </c:barChart>
      <c:catAx>
        <c:axId val="184745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Temporal</a:t>
                </a:r>
                <a:r>
                  <a:rPr lang="en-US" baseline="0" dirty="0" smtClean="0"/>
                  <a:t> distance from </a:t>
                </a:r>
                <a:r>
                  <a:rPr lang="en-US" i="1" baseline="0" dirty="0" smtClean="0"/>
                  <a:t>u</a:t>
                </a:r>
                <a:r>
                  <a:rPr lang="en-US" i="1" baseline="-25000" dirty="0" smtClean="0"/>
                  <a:t>t</a:t>
                </a:r>
                <a:endParaRPr lang="en-US" i="1" baseline="-25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817152"/>
        <c:crosses val="autoZero"/>
        <c:auto val="1"/>
        <c:lblAlgn val="ctr"/>
        <c:lblOffset val="100"/>
        <c:noMultiLvlLbl val="0"/>
      </c:catAx>
      <c:valAx>
        <c:axId val="184817152"/>
        <c:scaling>
          <c:orientation val="minMax"/>
          <c:max val="0.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F1 score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745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mc:AlternateContent xmlns:mc="http://schemas.openxmlformats.org/markup-compatibility/2006">
    <mc:Choice xmlns:c14="http://schemas.openxmlformats.org/drawingml/2008/10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7478870187099"/>
          <c:y val="0.10386738733929445"/>
          <c:w val="0.60690995356350019"/>
          <c:h val="0.698510387472751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Sheet1!$A$25</c:f>
              <c:strCache>
                <c:ptCount val="1"/>
                <c:pt idx="0">
                  <c:v>Interaction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C0000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6000000000000011E-2"/>
            <c:spPr>
              <a:ln w="6350"/>
            </c:spPr>
          </c:errBars>
          <c:cat>
            <c:strRef>
              <c:f>Sheet1!$B$24:$D$24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Sheet1!$B$25:$D$25</c:f>
              <c:numCache>
                <c:formatCode>General</c:formatCode>
                <c:ptCount val="3"/>
                <c:pt idx="0">
                  <c:v>0.62</c:v>
                </c:pt>
                <c:pt idx="1">
                  <c:v>0.39</c:v>
                </c:pt>
                <c:pt idx="2">
                  <c:v>0.27</c:v>
                </c:pt>
              </c:numCache>
            </c:numRef>
          </c:val>
        </c:ser>
        <c:ser>
          <c:idx val="2"/>
          <c:order val="1"/>
          <c:tx>
            <c:strRef>
              <c:f>Sheet1!$A$26</c:f>
              <c:strCache>
                <c:ptCount val="1"/>
                <c:pt idx="0">
                  <c:v>Task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B05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4000000000000002E-2"/>
            <c:spPr>
              <a:ln w="6350"/>
            </c:spPr>
          </c:errBars>
          <c:cat>
            <c:strRef>
              <c:f>Sheet1!$B$24:$D$24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Sheet1!$B$26:$D$26</c:f>
              <c:numCache>
                <c:formatCode>General</c:formatCode>
                <c:ptCount val="3"/>
                <c:pt idx="0">
                  <c:v>0.61</c:v>
                </c:pt>
                <c:pt idx="1">
                  <c:v>0.44</c:v>
                </c:pt>
                <c:pt idx="2">
                  <c:v>0.3</c:v>
                </c:pt>
              </c:numCache>
            </c:numRef>
          </c:val>
        </c:ser>
        <c:ser>
          <c:idx val="3"/>
          <c:order val="2"/>
          <c:tx>
            <c:strRef>
              <c:f>Sheet1!$A$27</c:f>
              <c:strCache>
                <c:ptCount val="1"/>
                <c:pt idx="0">
                  <c:v>Collection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0070C0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1.500000000000001E-2"/>
          </c:errBars>
          <c:cat>
            <c:strRef>
              <c:f>Sheet1!$B$24:$D$24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Sheet1!$B$27:$D$27</c:f>
              <c:numCache>
                <c:formatCode>General</c:formatCode>
                <c:ptCount val="3"/>
                <c:pt idx="0">
                  <c:v>0.11</c:v>
                </c:pt>
                <c:pt idx="1">
                  <c:v>0.08</c:v>
                </c:pt>
                <c:pt idx="2">
                  <c:v>0.03</c:v>
                </c:pt>
              </c:numCache>
            </c:numRef>
          </c:val>
        </c:ser>
        <c:ser>
          <c:idx val="4"/>
          <c:order val="3"/>
          <c:tx>
            <c:strRef>
              <c:f>Sheet1!$A$28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9966F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</c:errBars>
          <c:cat>
            <c:strRef>
              <c:f>Sheet1!$B$24:$D$24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Sheet1!$B$28:$D$28</c:f>
              <c:numCache>
                <c:formatCode>General</c:formatCode>
                <c:ptCount val="3"/>
                <c:pt idx="0">
                  <c:v>0.13</c:v>
                </c:pt>
                <c:pt idx="1">
                  <c:v>0.19</c:v>
                </c:pt>
                <c:pt idx="2">
                  <c:v>0.31</c:v>
                </c:pt>
              </c:numCache>
            </c:numRef>
          </c:val>
        </c:ser>
        <c:ser>
          <c:idx val="5"/>
          <c:order val="4"/>
          <c:tx>
            <c:strRef>
              <c:f>Sheet1!$A$29</c:f>
              <c:strCache>
                <c:ptCount val="1"/>
                <c:pt idx="0">
                  <c:v>Historic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07/7/7/main" val="FF8D3F" mc:Ignorable="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fixedVal"/>
            <c:noEndCap val="0"/>
            <c:val val="2.0000000000000011E-2"/>
          </c:errBars>
          <c:cat>
            <c:strRef>
              <c:f>Sheet1!$B$24:$D$24</c:f>
              <c:strCache>
                <c:ptCount val="3"/>
                <c:pt idx="0">
                  <c:v>Short</c:v>
                </c:pt>
                <c:pt idx="1">
                  <c:v>Medium</c:v>
                </c:pt>
                <c:pt idx="2">
                  <c:v>Long</c:v>
                </c:pt>
              </c:strCache>
            </c:strRef>
          </c:cat>
          <c:val>
            <c:numRef>
              <c:f>Sheet1!$B$29:$D$29</c:f>
              <c:numCache>
                <c:formatCode>General</c:formatCode>
                <c:ptCount val="3"/>
                <c:pt idx="0">
                  <c:v>0.18</c:v>
                </c:pt>
                <c:pt idx="1">
                  <c:v>0.31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58880"/>
        <c:axId val="187236352"/>
      </c:barChart>
      <c:catAx>
        <c:axId val="18485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236352"/>
        <c:crosses val="autoZero"/>
        <c:auto val="1"/>
        <c:lblAlgn val="ctr"/>
        <c:lblOffset val="100"/>
        <c:noMultiLvlLbl val="0"/>
      </c:catAx>
      <c:valAx>
        <c:axId val="187236352"/>
        <c:scaling>
          <c:orientation val="minMax"/>
          <c:max val="0.8"/>
        </c:scaling>
        <c:delete val="1"/>
        <c:axPos val="l"/>
        <c:numFmt formatCode="General" sourceLinked="1"/>
        <c:majorTickMark val="out"/>
        <c:minorTickMark val="none"/>
        <c:tickLblPos val="nextTo"/>
        <c:crossAx val="184858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915516867730986"/>
          <c:y val="0.42580341652208731"/>
          <c:w val="0.1716705193960846"/>
          <c:h val="0.39980559633435653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70F4A0A-046C-44BA-A3E6-C5DE60AC25C5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14EAF38-077A-4E03-AF28-9625A41B7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23266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EAF38-077A-4E03-AF28-9625A41B716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EAF38-077A-4E03-AF28-9625A41B71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EAF38-077A-4E03-AF28-9625A41B71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07/7/7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07/7/7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07/7/7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07/7/7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07/7/7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BE356A-49F3-49EE-A523-CCF57D42E502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4C74EC-495F-41C1-9044-8DBBDD61E0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704" y="1371600"/>
            <a:ext cx="7851648" cy="2290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User Interests from Contextual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704" y="3228536"/>
            <a:ext cx="7854696" cy="317226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Ryen W. White, Peter Bailey,  Liwei Chen</a:t>
            </a:r>
          </a:p>
          <a:p>
            <a:r>
              <a:rPr lang="en-US" b="1" dirty="0" smtClean="0"/>
              <a:t>Microsoft Corporation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Found instances of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Present</a:t>
            </a:r>
            <a:r>
              <a:rPr lang="en-US" dirty="0" smtClean="0"/>
              <a:t> set (Oct-Nov 08 logs)</a:t>
            </a:r>
          </a:p>
          <a:p>
            <a:r>
              <a:rPr lang="en-US" dirty="0" smtClean="0"/>
              <a:t>Used all actions </a:t>
            </a:r>
            <a:r>
              <a:rPr lang="en-US" b="1" dirty="0" smtClean="0"/>
              <a:t>after </a:t>
            </a:r>
            <a:r>
              <a:rPr lang="en-US" b="1" i="1" dirty="0" smtClean="0"/>
              <a:t>u</a:t>
            </a:r>
            <a:r>
              <a:rPr lang="en-US" b="1" i="1" baseline="-25000" dirty="0" smtClean="0"/>
              <a:t>t</a:t>
            </a:r>
            <a:r>
              <a:rPr lang="en-US" b="1" dirty="0" smtClean="0"/>
              <a:t> </a:t>
            </a:r>
            <a:r>
              <a:rPr lang="en-US" dirty="0" smtClean="0"/>
              <a:t>as source of future behavior</a:t>
            </a:r>
          </a:p>
          <a:p>
            <a:pPr lvl="1"/>
            <a:r>
              <a:rPr lang="en-US" dirty="0" smtClean="0"/>
              <a:t>Futures specific to each user and each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Used to gauge predictive value of each context</a:t>
            </a:r>
          </a:p>
          <a:p>
            <a:r>
              <a:rPr lang="en-US" dirty="0" smtClean="0"/>
              <a:t>Created three interest models representing future interests (ranked list of ODP labels &amp; frequencies):</a:t>
            </a:r>
          </a:p>
          <a:p>
            <a:pPr lvl="1"/>
            <a:r>
              <a:rPr lang="en-US" b="1" dirty="0" smtClean="0"/>
              <a:t>Short:</a:t>
            </a:r>
            <a:r>
              <a:rPr lang="en-US" dirty="0" smtClean="0"/>
              <a:t> within one hour of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</a:p>
          <a:p>
            <a:pPr lvl="1"/>
            <a:r>
              <a:rPr lang="en-US" b="1" dirty="0" smtClean="0"/>
              <a:t>Medium:</a:t>
            </a:r>
            <a:r>
              <a:rPr lang="en-US" dirty="0" smtClean="0"/>
              <a:t> within one day of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</a:p>
          <a:p>
            <a:pPr lvl="1"/>
            <a:r>
              <a:rPr lang="en-US" b="1" dirty="0" smtClean="0"/>
              <a:t>Long:</a:t>
            </a:r>
            <a:r>
              <a:rPr lang="en-US" dirty="0" smtClean="0"/>
              <a:t> within one week of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</a:p>
          <a:p>
            <a:r>
              <a:rPr lang="en-US" dirty="0" smtClean="0"/>
              <a:t>Filtered {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} to help ensure experimental integrity</a:t>
            </a:r>
          </a:p>
          <a:p>
            <a:pPr lvl="1"/>
            <a:r>
              <a:rPr lang="en-US" dirty="0" smtClean="0"/>
              <a:t>e.g., no more than 10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 per user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Divided filtered {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} into 10 equally-sized runs</a:t>
            </a:r>
          </a:p>
          <a:p>
            <a:pPr lvl="1"/>
            <a:r>
              <a:rPr lang="en-US" dirty="0" smtClean="0"/>
              <a:t>Each run contained at most one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 from each user</a:t>
            </a:r>
          </a:p>
          <a:p>
            <a:r>
              <a:rPr lang="en-US" dirty="0" smtClean="0"/>
              <a:t>Experimental procedure:</a:t>
            </a:r>
          </a:p>
          <a:p>
            <a:pPr lvl="1"/>
            <a:r>
              <a:rPr lang="en-US" dirty="0" smtClean="0"/>
              <a:t>For each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 in each run:</a:t>
            </a:r>
          </a:p>
          <a:p>
            <a:pPr lvl="2"/>
            <a:r>
              <a:rPr lang="en-US" dirty="0" smtClean="0"/>
              <a:t>Build ground truth for </a:t>
            </a:r>
            <a:r>
              <a:rPr lang="en-US" i="1" dirty="0" smtClean="0"/>
              <a:t>short</a:t>
            </a:r>
            <a:r>
              <a:rPr lang="en-US" dirty="0" smtClean="0"/>
              <a:t>-, </a:t>
            </a:r>
            <a:r>
              <a:rPr lang="en-US" i="1" dirty="0" smtClean="0"/>
              <a:t>medium</a:t>
            </a:r>
            <a:r>
              <a:rPr lang="en-US" dirty="0" smtClean="0"/>
              <a:t>-, and </a:t>
            </a:r>
            <a:r>
              <a:rPr lang="en-US" i="1" dirty="0" smtClean="0"/>
              <a:t>long</a:t>
            </a:r>
            <a:r>
              <a:rPr lang="en-US" dirty="0" smtClean="0"/>
              <a:t>-term future interest models </a:t>
            </a:r>
          </a:p>
          <a:p>
            <a:pPr lvl="2"/>
            <a:r>
              <a:rPr lang="en-US" dirty="0" smtClean="0"/>
              <a:t>Build interest models for different contexts (and combinations)</a:t>
            </a:r>
          </a:p>
          <a:p>
            <a:pPr lvl="2"/>
            <a:r>
              <a:rPr lang="en-US" dirty="0" smtClean="0"/>
              <a:t>Determine predictive accuracy of each model</a:t>
            </a:r>
          </a:p>
          <a:p>
            <a:r>
              <a:rPr lang="en-US" dirty="0" smtClean="0"/>
              <a:t>Used five measures to determine prediction accuracy</a:t>
            </a:r>
          </a:p>
          <a:p>
            <a:pPr lvl="1"/>
            <a:r>
              <a:rPr lang="en-US" dirty="0" smtClean="0"/>
              <a:t>P@1, P@3, Mean Reciprocal Rank, nDCG, and F1</a:t>
            </a:r>
          </a:p>
          <a:p>
            <a:pPr lvl="1"/>
            <a:r>
              <a:rPr lang="en-US" dirty="0" smtClean="0"/>
              <a:t>F1 tracked well with others - focus on that here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Findings – Context comparison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23622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" y="2466975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9154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Predictive performance of contextual sources for different futures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09575" y="2165373"/>
            <a:ext cx="8147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C00000" mc:Ignorable=""/>
                </a:solidFill>
              </a:rPr>
              <a:t>Interaction context </a:t>
            </a:r>
            <a:r>
              <a:rPr lang="en-US" dirty="0" smtClean="0"/>
              <a:t>&amp;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00B050" mc:Ignorable=""/>
                </a:solidFill>
              </a:rPr>
              <a:t>Task context </a:t>
            </a:r>
            <a:r>
              <a:rPr lang="en-US" dirty="0" smtClean="0"/>
              <a:t>most predictive of </a:t>
            </a:r>
            <a:r>
              <a:rPr lang="en-US" i="1" dirty="0" smtClean="0"/>
              <a:t>short</a:t>
            </a:r>
            <a:r>
              <a:rPr lang="en-US" dirty="0" smtClean="0"/>
              <a:t>-term interests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76525" y="264056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00B050" mc:Ignorable=""/>
                </a:solidFill>
              </a:rPr>
              <a:t>Task context </a:t>
            </a:r>
            <a:r>
              <a:rPr lang="en-US" dirty="0" smtClean="0"/>
              <a:t>most predictive of </a:t>
            </a:r>
            <a:r>
              <a:rPr lang="en-US" i="1" dirty="0" smtClean="0"/>
              <a:t>medium</a:t>
            </a:r>
            <a:r>
              <a:rPr lang="en-US" dirty="0" smtClean="0"/>
              <a:t>-term interests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47975" y="3097768"/>
            <a:ext cx="5709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8D3F" mc:Ignorable=""/>
                </a:solidFill>
              </a:rPr>
              <a:t>Historic context </a:t>
            </a:r>
            <a:r>
              <a:rPr lang="en-US" dirty="0" smtClean="0"/>
              <a:t>most predictive of </a:t>
            </a:r>
            <a:r>
              <a:rPr lang="en-US" i="1" dirty="0" smtClean="0"/>
              <a:t>long</a:t>
            </a:r>
            <a:r>
              <a:rPr lang="en-US" dirty="0" smtClean="0"/>
              <a:t>-term interests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257550" y="3562350"/>
            <a:ext cx="1657351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943475" y="3562350"/>
            <a:ext cx="1685925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1143000"/>
          </a:xfrm>
        </p:spPr>
        <p:txBody>
          <a:bodyPr/>
          <a:lstStyle/>
          <a:p>
            <a:r>
              <a:rPr lang="en-US" dirty="0" smtClean="0"/>
              <a:t>Findings – Handling near misses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Chart 11"/>
          <p:cNvGraphicFramePr/>
          <p:nvPr/>
        </p:nvGraphicFramePr>
        <p:xfrm>
          <a:off x="360609" y="24130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29025" y="2106706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6177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Near miss between prediction and ground truth regarded as total miss</a:t>
            </a:r>
          </a:p>
          <a:p>
            <a:pPr lvl="1"/>
            <a:r>
              <a:rPr lang="en-US" sz="1800" dirty="0" smtClean="0"/>
              <a:t>Use one/two/three-level back-off on both ground truth and prediction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2438400" y="3407228"/>
            <a:ext cx="228600" cy="979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438400" y="3102428"/>
            <a:ext cx="228600" cy="979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06464" y="3200400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back-off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06168" y="2895600"/>
            <a:ext cx="323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Back-off to top two ODP levels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Findings – Improved confidence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360609" y="24130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22222" y="2105905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 flipV="1">
            <a:off x="2362201" y="3331028"/>
            <a:ext cx="228600" cy="979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362201" y="3102428"/>
            <a:ext cx="228600" cy="979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1096" y="3200400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back-off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2895600"/>
            <a:ext cx="543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 and ground truth labels based on ≥ 5 pages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1630680"/>
            <a:ext cx="8763000" cy="12649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Basing predictions &amp; ground truth on small # page visits may skew results</a:t>
            </a:r>
          </a:p>
          <a:p>
            <a:pPr lvl="1"/>
            <a:r>
              <a:rPr lang="en-US" sz="1800" dirty="0" smtClean="0"/>
              <a:t>Repeat experiment &amp; ignore labels based on &lt; 5 page visits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Findings – Combining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Overlap beats single contextual sources</a:t>
            </a:r>
          </a:p>
          <a:p>
            <a:r>
              <a:rPr lang="en-US" dirty="0" smtClean="0"/>
              <a:t>Key contexts still important</a:t>
            </a:r>
          </a:p>
          <a:p>
            <a:pPr lvl="1"/>
            <a:r>
              <a:rPr lang="en-US" dirty="0" smtClean="0"/>
              <a:t>Short = Interaction (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C00000" mc:Ignorable=""/>
                </a:solidFill>
              </a:rPr>
              <a:t>i</a:t>
            </a:r>
            <a:r>
              <a:rPr lang="en-US" dirty="0" smtClean="0"/>
              <a:t>) and Task (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00B050" mc:Ignorable=""/>
                </a:solidFill>
              </a:rPr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Medium = Task (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00B050" mc:Ignorable=""/>
                </a:solidFill>
              </a:rPr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 = Historic (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9966" mc:Ignorable=""/>
                </a:solidFill>
              </a:rPr>
              <a:t>h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Supports polyrepresentation theory (Ingwersen, 1994)</a:t>
            </a:r>
          </a:p>
          <a:p>
            <a:pPr lvl="1"/>
            <a:r>
              <a:rPr lang="en-US" dirty="0" smtClean="0"/>
              <a:t>Overlap between sources boosts predictive accuracy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4061" y="1752600"/>
          <a:ext cx="8458199" cy="1706880"/>
        </p:xfrm>
        <a:graphic>
          <a:graphicData uri="http://schemas.openxmlformats.org/drawingml/2006/table">
            <a:tbl>
              <a:tblPr/>
              <a:tblGrid>
                <a:gridCol w="929472"/>
                <a:gridCol w="1347735"/>
                <a:gridCol w="1075592"/>
                <a:gridCol w="1445603"/>
                <a:gridCol w="1057275"/>
                <a:gridCol w="1506462"/>
                <a:gridCol w="1096060"/>
              </a:tblGrid>
              <a:tr h="2438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Rank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Short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Medium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Long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Sources</a:t>
                      </a: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F1 score</a:t>
                      </a:r>
                      <a:endParaRPr lang="en-US" sz="1600" b="1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Sources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F1 score</a:t>
                      </a:r>
                      <a:endParaRPr lang="en-US" sz="1600" b="1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itchFamily="34" charset="0"/>
                        </a:rPr>
                        <a:t>Sources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F1 score</a:t>
                      </a:r>
                      <a:endParaRPr lang="en-US" sz="1600" b="1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C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h, s,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0.72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 i,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h, s, c</a:t>
                      </a:r>
                    </a:p>
                  </a:txBody>
                  <a:tcPr marL="27305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 0.53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 i, t,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FF9966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c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0.45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6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C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s, h,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0.71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i,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h,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 0.52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i,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FF9966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0.43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6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C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h,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0.71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 i,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endParaRPr lang="en-US" sz="1600" b="1" dirty="0">
                        <a:solidFill>
                          <a:srgbClr xmlns:mc="http://schemas.openxmlformats.org/markup-compatibility/2006" xmlns:a14="http://schemas.microsoft.com/office/drawing/2007/7/7/main" val="00B05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 0.49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i, t, </a:t>
                      </a:r>
                      <a:r>
                        <a:rPr lang="en-US" sz="1600" b="1" baseline="0" dirty="0" smtClean="0">
                          <a:solidFill>
                            <a:srgbClr xmlns:mc="http://schemas.openxmlformats.org/markup-compatibility/2006" xmlns:a14="http://schemas.microsoft.com/office/drawing/2007/7/7/main" val="FF9966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0.43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6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C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h,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0.71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</a:t>
                      </a:r>
                      <a:r>
                        <a:rPr lang="en-US" sz="1600" baseline="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i, s, h, c</a:t>
                      </a:r>
                      <a:endParaRPr lang="en-US" sz="1600" dirty="0" smtClean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 0.48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FF9966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</a:t>
                      </a:r>
                      <a:endParaRPr lang="en-US" sz="1600" b="1" dirty="0">
                        <a:solidFill>
                          <a:srgbClr xmlns:mc="http://schemas.openxmlformats.org/markup-compatibility/2006" xmlns:a14="http://schemas.microsoft.com/office/drawing/2007/7/7/main" val="FF9966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0.43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C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s,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c</a:t>
                      </a:r>
                      <a:endParaRPr lang="en-US" sz="1600" dirty="0">
                        <a:solidFill>
                          <a:srgbClr xmlns:mc="http://schemas.openxmlformats.org/markup-compatibility/2006" xmlns:a14="http://schemas.microsoft.com/office/drawing/2007/7/7/main" val="00000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>
                          <a:latin typeface="+mn-lt"/>
                          <a:ea typeface="Times New Roman"/>
                          <a:cs typeface="Arial" pitchFamily="34" charset="0"/>
                        </a:rPr>
                        <a:t>0.69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 i, h,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00B05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endParaRPr lang="en-US" sz="1600" b="1" dirty="0">
                        <a:solidFill>
                          <a:srgbClr xmlns:mc="http://schemas.openxmlformats.org/markup-compatibility/2006" xmlns:a14="http://schemas.microsoft.com/office/drawing/2007/7/7/main" val="00B050" mc:Ignorable="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7305" marR="2730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 0.48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n, i,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600" b="1" dirty="0" smtClean="0">
                          <a:solidFill>
                            <a:srgbClr xmlns:mc="http://schemas.openxmlformats.org/markup-compatibility/2006" xmlns:a14="http://schemas.microsoft.com/office/drawing/2007/7/7/main" val="FF9966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en-US" sz="1600" dirty="0" smtClean="0">
                          <a:solidFill>
                            <a:srgbClr xmlns:mc="http://schemas.openxmlformats.org/markup-compatibility/2006" xmlns:a14="http://schemas.microsoft.com/office/drawing/2007/7/7/main" val="000000" mc:Ignorable="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t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   0.42</a:t>
                      </a:r>
                      <a:r>
                        <a:rPr lang="en-US" sz="1600" baseline="30000" dirty="0">
                          <a:latin typeface="+mn-lt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en-US" sz="16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of context dependent on distance between 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 and end of prediction window</a:t>
            </a:r>
          </a:p>
          <a:p>
            <a:pPr lvl="1"/>
            <a:r>
              <a:rPr lang="en-US" b="1" dirty="0" smtClean="0"/>
              <a:t>Short</a:t>
            </a:r>
            <a:r>
              <a:rPr lang="en-US" dirty="0" smtClean="0"/>
              <a:t>-term interests predicted by task/interaction contexts</a:t>
            </a:r>
          </a:p>
          <a:p>
            <a:pPr lvl="2"/>
            <a:r>
              <a:rPr lang="en-US" dirty="0" smtClean="0"/>
              <a:t>Topical interest may not be highly dynamic, even if queries and information needs are</a:t>
            </a:r>
          </a:p>
          <a:p>
            <a:pPr lvl="1"/>
            <a:r>
              <a:rPr lang="en-US" b="1" dirty="0" smtClean="0"/>
              <a:t>Medium</a:t>
            </a:r>
            <a:r>
              <a:rPr lang="en-US" dirty="0" smtClean="0"/>
              <a:t>-term interests best predicted by task context</a:t>
            </a:r>
          </a:p>
          <a:p>
            <a:pPr lvl="2"/>
            <a:r>
              <a:rPr lang="en-US" dirty="0" smtClean="0"/>
              <a:t>More likely to include task variants appearing in next day</a:t>
            </a:r>
          </a:p>
          <a:p>
            <a:pPr lvl="1"/>
            <a:r>
              <a:rPr lang="en-US" b="1" dirty="0" smtClean="0"/>
              <a:t>Long</a:t>
            </a:r>
            <a:r>
              <a:rPr lang="en-US" dirty="0" smtClean="0"/>
              <a:t>-term interests predicted by historic/social contexts</a:t>
            </a:r>
          </a:p>
          <a:p>
            <a:pPr lvl="2"/>
            <a:r>
              <a:rPr lang="en-US" dirty="0" smtClean="0"/>
              <a:t>Interest may be invariant over time, users visiting same pages    may have similar interests</a:t>
            </a:r>
          </a:p>
          <a:p>
            <a:r>
              <a:rPr lang="en-US" dirty="0" smtClean="0"/>
              <a:t>Overlap effective - many contexts reinforce key interests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Take-away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Systematic study of context for user interest modeling</a:t>
            </a:r>
          </a:p>
          <a:p>
            <a:r>
              <a:rPr lang="en-US" dirty="0" smtClean="0"/>
              <a:t>Studied predictive value of five context sources</a:t>
            </a:r>
          </a:p>
          <a:p>
            <a:pPr lvl="1"/>
            <a:r>
              <a:rPr lang="en-US" dirty="0" smtClean="0"/>
              <a:t>Value varied with duration of prediction</a:t>
            </a:r>
          </a:p>
          <a:p>
            <a:pPr lvl="1"/>
            <a:r>
              <a:rPr lang="en-US" dirty="0" smtClean="0"/>
              <a:t>Short: interaction/task, Medium: task, Long: historic/social</a:t>
            </a:r>
          </a:p>
          <a:p>
            <a:r>
              <a:rPr lang="en-US" dirty="0" smtClean="0"/>
              <a:t>Overlap was more effective than any individual source</a:t>
            </a:r>
          </a:p>
          <a:p>
            <a:r>
              <a:rPr lang="en-US" dirty="0" smtClean="0"/>
              <a:t>Source must be tailored to modeling task</a:t>
            </a:r>
          </a:p>
          <a:p>
            <a:r>
              <a:rPr lang="en-US" dirty="0" smtClean="0"/>
              <a:t>Search/recommendation systems should not treat all contextual sources equally</a:t>
            </a:r>
          </a:p>
          <a:p>
            <a:pPr lvl="1"/>
            <a:r>
              <a:rPr lang="en-US" dirty="0" smtClean="0"/>
              <a:t>Weights should be assigned to each source based on the nature of the prediction task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behavior is embedded in external context</a:t>
            </a:r>
          </a:p>
          <a:p>
            <a:pPr lvl="1"/>
            <a:r>
              <a:rPr lang="en-US" dirty="0" smtClean="0"/>
              <a:t>Context motivates the problem, influences interaction</a:t>
            </a:r>
          </a:p>
          <a:p>
            <a:r>
              <a:rPr lang="en-US" dirty="0" smtClean="0"/>
              <a:t>IR community theorized about context</a:t>
            </a:r>
          </a:p>
          <a:p>
            <a:pPr lvl="1"/>
            <a:r>
              <a:rPr lang="en-US" dirty="0" smtClean="0"/>
              <a:t>Context sensitive search, user studies of search context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User interest models can enhance post-query behavior &amp; general browsing by leveraging contextual info.</a:t>
            </a:r>
          </a:p>
          <a:p>
            <a:pPr lvl="1"/>
            <a:r>
              <a:rPr lang="en-US" dirty="0" smtClean="0"/>
              <a:t>e.g., personalization, information filtering, etc.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Little is known about the value of different contextual sources for user interest modeling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A systematic, log-based study of five contextual sources for user interest modeling during Web interaction</a:t>
            </a:r>
          </a:p>
          <a:p>
            <a:r>
              <a:rPr lang="en-US" dirty="0" smtClean="0"/>
              <a:t>Assume user has browsed to </a:t>
            </a:r>
            <a:r>
              <a:rPr lang="en-US" i="1" dirty="0" smtClean="0"/>
              <a:t>URL</a:t>
            </a:r>
            <a:endParaRPr lang="en-US" dirty="0" smtClean="0"/>
          </a:p>
          <a:p>
            <a:r>
              <a:rPr lang="en-US" dirty="0" smtClean="0"/>
              <a:t>Evaluate the predictive value of five contexts of </a:t>
            </a:r>
            <a:r>
              <a:rPr lang="en-US" i="1" dirty="0" smtClean="0"/>
              <a:t>URL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Interaction:</a:t>
            </a:r>
            <a:r>
              <a:rPr lang="en-US" dirty="0" smtClean="0"/>
              <a:t> recent interactions preceding </a:t>
            </a:r>
            <a:r>
              <a:rPr lang="en-US" i="1" dirty="0" smtClean="0"/>
              <a:t>URL</a:t>
            </a:r>
            <a:endParaRPr lang="en-US" dirty="0" smtClean="0"/>
          </a:p>
          <a:p>
            <a:pPr lvl="1"/>
            <a:r>
              <a:rPr lang="en-US" b="1" dirty="0" smtClean="0"/>
              <a:t>Collection:</a:t>
            </a:r>
            <a:r>
              <a:rPr lang="en-US" dirty="0" smtClean="0"/>
              <a:t>  pages that link to </a:t>
            </a:r>
            <a:r>
              <a:rPr lang="en-US" i="1" dirty="0" smtClean="0"/>
              <a:t>URL</a:t>
            </a:r>
            <a:endParaRPr lang="en-US" dirty="0" smtClean="0"/>
          </a:p>
          <a:p>
            <a:pPr lvl="1"/>
            <a:r>
              <a:rPr lang="en-US" b="1" dirty="0" smtClean="0"/>
              <a:t>Task:</a:t>
            </a:r>
            <a:r>
              <a:rPr lang="en-US" dirty="0" smtClean="0"/>
              <a:t> pages sharing search engine queries with </a:t>
            </a:r>
            <a:r>
              <a:rPr lang="en-US" i="1" dirty="0" smtClean="0"/>
              <a:t>URL</a:t>
            </a:r>
            <a:endParaRPr lang="en-US" dirty="0" smtClean="0"/>
          </a:p>
          <a:p>
            <a:pPr lvl="1"/>
            <a:r>
              <a:rPr lang="en-US" b="1" dirty="0" smtClean="0"/>
              <a:t>Historic:</a:t>
            </a:r>
            <a:r>
              <a:rPr lang="en-US" dirty="0" smtClean="0"/>
              <a:t> long term interests of current user</a:t>
            </a:r>
          </a:p>
          <a:p>
            <a:pPr lvl="1"/>
            <a:r>
              <a:rPr lang="en-US" b="1" dirty="0" smtClean="0"/>
              <a:t>Social:</a:t>
            </a:r>
            <a:r>
              <a:rPr lang="en-US" dirty="0" smtClean="0"/>
              <a:t> combined long-term interests those who visit </a:t>
            </a:r>
            <a:r>
              <a:rPr lang="en-US" i="1" dirty="0" smtClean="0"/>
              <a:t>URL</a:t>
            </a:r>
          </a:p>
          <a:p>
            <a:r>
              <a:rPr lang="en-US" dirty="0" smtClean="0"/>
              <a:t>Domain is website recommendation not search results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Anonymized URLs visited by users of a widely-distributed browser toolbar</a:t>
            </a:r>
          </a:p>
          <a:p>
            <a:r>
              <a:rPr lang="en-US" dirty="0" smtClean="0"/>
              <a:t>4 months of logs (Aug 08 – Nov 08 inclusive):</a:t>
            </a:r>
          </a:p>
          <a:p>
            <a:pPr lvl="1"/>
            <a:r>
              <a:rPr lang="en-US" b="1" dirty="0" smtClean="0"/>
              <a:t>Past:</a:t>
            </a:r>
            <a:r>
              <a:rPr lang="en-US" dirty="0" smtClean="0"/>
              <a:t> Aug-Sep used to create user histories</a:t>
            </a:r>
          </a:p>
          <a:p>
            <a:pPr lvl="1"/>
            <a:r>
              <a:rPr lang="en-US" b="1" dirty="0" smtClean="0"/>
              <a:t>Present:</a:t>
            </a:r>
            <a:r>
              <a:rPr lang="en-US" dirty="0" smtClean="0"/>
              <a:t> Oct-Nov used for current behavior and future interests</a:t>
            </a:r>
          </a:p>
          <a:p>
            <a:r>
              <a:rPr lang="en-US" dirty="0" smtClean="0"/>
              <a:t>250K users randomly selected from a larger user pool once most active users (top 1%) were removed</a:t>
            </a:r>
          </a:p>
          <a:p>
            <a:pPr lvl="1"/>
            <a:r>
              <a:rPr lang="en-US" dirty="0" smtClean="0"/>
              <a:t>Chosen users with at least 100 page visits in </a:t>
            </a:r>
            <a:r>
              <a:rPr lang="en-US" i="1" dirty="0" smtClean="0"/>
              <a:t>Past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Trails and Terminal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logs we extracted millions of browse trails</a:t>
            </a:r>
          </a:p>
          <a:p>
            <a:pPr lvl="1"/>
            <a:r>
              <a:rPr lang="en-US" dirty="0" smtClean="0"/>
              <a:t>Temporally-ordered sequence of URLs comprising all pages visited by a user per Web browser instance</a:t>
            </a:r>
          </a:p>
          <a:p>
            <a:pPr lvl="1"/>
            <a:r>
              <a:rPr lang="en-US" dirty="0" smtClean="0"/>
              <a:t>Terminate with 30-minute inactivity timeout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set of 5M terminal URLs (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) obtained by randomly-sampling all URLs in the trails</a:t>
            </a:r>
          </a:p>
          <a:p>
            <a:pPr lvl="1"/>
            <a:r>
              <a:rPr lang="en-US" dirty="0" smtClean="0"/>
              <a:t>Terminal URLs demarcate past and future events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Task = Learn user interest models from contexts for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dirty="0" smtClean="0"/>
              <a:t>, use those models to predict future user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Building User Interest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Classified context URLs in the Open Directory Project human-edited Web directory (ODP, dmoz.org) </a:t>
            </a:r>
          </a:p>
          <a:p>
            <a:r>
              <a:rPr lang="en-US" dirty="0" smtClean="0"/>
              <a:t>Automatically assigned category labels via URL match</a:t>
            </a:r>
          </a:p>
          <a:p>
            <a:pPr lvl="1"/>
            <a:r>
              <a:rPr lang="en-US" dirty="0" smtClean="0"/>
              <a:t>URL back-off used if no exact match obtained</a:t>
            </a:r>
          </a:p>
          <a:p>
            <a:r>
              <a:rPr lang="en-US" dirty="0" smtClean="0"/>
              <a:t>Represent interests as list of ODP category labels</a:t>
            </a:r>
          </a:p>
          <a:p>
            <a:pPr lvl="1"/>
            <a:r>
              <a:rPr lang="en-US" dirty="0" smtClean="0"/>
              <a:t>Labels ranked in descending order by frequency</a:t>
            </a:r>
          </a:p>
          <a:p>
            <a:pPr lvl="1"/>
            <a:r>
              <a:rPr lang="en-US" dirty="0" smtClean="0"/>
              <a:t>For example, for a British golf enthusiast, the top of their user interest profile might resemble: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53340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ODP Category Labels 				Frequency</a:t>
            </a:r>
          </a:p>
          <a:p>
            <a:r>
              <a:rPr lang="en-US" i="1" dirty="0" smtClean="0"/>
              <a:t>Sports/Golf/Courses/Europe/United Kingdom		</a:t>
            </a:r>
            <a:r>
              <a:rPr lang="en-US" dirty="0" smtClean="0"/>
              <a:t>102</a:t>
            </a:r>
          </a:p>
          <a:p>
            <a:r>
              <a:rPr lang="en-US" i="1" dirty="0" smtClean="0"/>
              <a:t>Sports/Golf/Driving Ranges				</a:t>
            </a:r>
            <a:r>
              <a:rPr lang="en-US" dirty="0" smtClean="0"/>
              <a:t>86</a:t>
            </a:r>
          </a:p>
          <a:p>
            <a:r>
              <a:rPr lang="en-US" i="1" dirty="0" smtClean="0"/>
              <a:t>Sports/Golf/Instruction/Golf Schools			</a:t>
            </a:r>
            <a:r>
              <a:rPr lang="en-US" dirty="0" smtClean="0"/>
              <a:t>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Selecting Contexts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500" t="20000" r="17000" b="4667"/>
          <a:stretch>
            <a:fillRect/>
          </a:stretch>
        </p:blipFill>
        <p:spPr bwMode="auto">
          <a:xfrm>
            <a:off x="3886200" y="2932506"/>
            <a:ext cx="5105400" cy="38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Ingwersen and Järvelin (2005) developed nested model of context stratification representing main contextual influences on people engaged in information behavior</a:t>
            </a:r>
          </a:p>
          <a:p>
            <a:endParaRPr lang="en-US" dirty="0" smtClean="0"/>
          </a:p>
          <a:p>
            <a:r>
              <a:rPr lang="en-US" b="1" u="sng" dirty="0" smtClean="0"/>
              <a:t>Dimensions used</a:t>
            </a:r>
          </a:p>
          <a:p>
            <a:r>
              <a:rPr lang="en-US" dirty="0" smtClean="0"/>
              <a:t>Others challenging to                                                           model via logs</a:t>
            </a:r>
          </a:p>
          <a:p>
            <a:pPr lvl="1"/>
            <a:r>
              <a:rPr lang="en-US" dirty="0" smtClean="0"/>
              <a:t>e.g., cognitive and                                                                   affective state, infra-                                                          structures,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Defining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80"/>
            <a:ext cx="8458200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None (</a:t>
            </a:r>
            <a:r>
              <a:rPr lang="en-US" b="1" i="1" dirty="0" smtClean="0"/>
              <a:t>u</a:t>
            </a:r>
            <a:r>
              <a:rPr lang="en-US" b="1" i="1" baseline="-25000" dirty="0" smtClean="0"/>
              <a:t>t</a:t>
            </a:r>
            <a:r>
              <a:rPr lang="en-US" b="1" dirty="0" smtClean="0"/>
              <a:t> only): </a:t>
            </a:r>
            <a:r>
              <a:rPr lang="en-US" dirty="0" smtClean="0"/>
              <a:t>Interest model for terminal URL</a:t>
            </a:r>
          </a:p>
          <a:p>
            <a:r>
              <a:rPr lang="en-US" b="1" dirty="0" smtClean="0"/>
              <a:t>Interaction (</a:t>
            </a:r>
            <a:r>
              <a:rPr lang="en-US" b="1" i="1" dirty="0" smtClean="0"/>
              <a:t>u</a:t>
            </a:r>
            <a:r>
              <a:rPr lang="en-US" b="1" i="1" baseline="-25000" dirty="0" smtClean="0"/>
              <a:t>t-5</a:t>
            </a:r>
            <a:r>
              <a:rPr lang="en-US" b="1" i="1" dirty="0" smtClean="0"/>
              <a:t> … u</a:t>
            </a:r>
            <a:r>
              <a:rPr lang="en-US" b="1" i="1" baseline="-25000" dirty="0" smtClean="0"/>
              <a:t>t-1</a:t>
            </a:r>
            <a:r>
              <a:rPr lang="en-US" b="1" dirty="0" smtClean="0"/>
              <a:t>): </a:t>
            </a:r>
            <a:r>
              <a:rPr lang="en-US" dirty="0" smtClean="0"/>
              <a:t>Interest model for five Web pages immediately preceding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endParaRPr lang="en-US" dirty="0" smtClean="0"/>
          </a:p>
          <a:p>
            <a:r>
              <a:rPr lang="en-US" b="1" dirty="0" smtClean="0"/>
              <a:t>Task: </a:t>
            </a:r>
            <a:r>
              <a:rPr lang="en-US" dirty="0" smtClean="0"/>
              <a:t>Interest model for 				    pages encountered during                                                        the same or similar tasks</a:t>
            </a:r>
          </a:p>
          <a:p>
            <a:pPr lvl="1"/>
            <a:r>
              <a:rPr lang="en-US" dirty="0" smtClean="0"/>
              <a:t>Walk on search engine click                                                               graph from </a:t>
            </a:r>
            <a:r>
              <a:rPr lang="en-US" i="1" dirty="0" smtClean="0"/>
              <a:t>u</a:t>
            </a:r>
            <a:r>
              <a:rPr lang="en-US" i="1" baseline="-25000" dirty="0" smtClean="0"/>
              <a:t>t  </a:t>
            </a:r>
            <a:r>
              <a:rPr lang="en-US" dirty="0" smtClean="0"/>
              <a:t>to queries and                                                              then back out to pages</a:t>
            </a:r>
          </a:p>
        </p:txBody>
      </p:sp>
      <p:pic>
        <p:nvPicPr>
          <p:cNvPr id="26666" name="Picture 42"/>
          <p:cNvPicPr>
            <a:picLocks noChangeAspect="1" noChangeArrowheads="1"/>
          </p:cNvPicPr>
          <p:nvPr/>
        </p:nvPicPr>
        <p:blipFill>
          <a:blip r:embed="rId2" cstate="print"/>
          <a:srcRect l="26500" t="31333" r="22500" b="12000"/>
          <a:stretch>
            <a:fillRect/>
          </a:stretch>
        </p:blipFill>
        <p:spPr bwMode="auto">
          <a:xfrm>
            <a:off x="5105400" y="3505200"/>
            <a:ext cx="374904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Defining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Collection:</a:t>
            </a:r>
            <a:r>
              <a:rPr lang="en-US" dirty="0" smtClean="0"/>
              <a:t> Interest model pages linking to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We obtained a set of in-links for each </a:t>
            </a:r>
            <a:r>
              <a:rPr lang="en-US" i="1" dirty="0" smtClean="0"/>
              <a:t>u</a:t>
            </a:r>
            <a:r>
              <a:rPr lang="en-US" i="1" baseline="-25000" dirty="0" smtClean="0"/>
              <a:t>t </a:t>
            </a:r>
            <a:r>
              <a:rPr lang="en-US" dirty="0" smtClean="0"/>
              <a:t>from a search engine index, built model from pages linking to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</a:p>
          <a:p>
            <a:r>
              <a:rPr lang="en-US" b="1" dirty="0" smtClean="0"/>
              <a:t>Historic: </a:t>
            </a:r>
            <a:r>
              <a:rPr lang="en-US" dirty="0" smtClean="0"/>
              <a:t>Interest model for each user based on their long-term Web page visit history</a:t>
            </a:r>
          </a:p>
          <a:p>
            <a:r>
              <a:rPr lang="en-US" b="1" dirty="0" smtClean="0"/>
              <a:t>Social: </a:t>
            </a:r>
            <a:r>
              <a:rPr lang="en-US" dirty="0" smtClean="0"/>
              <a:t>Interest model from combination of the historic contexts of users that also visit </a:t>
            </a:r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r>
              <a:rPr lang="en-US" dirty="0" smtClean="0"/>
              <a:t>What is the effectiveness of different context sources for user interest modeling?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04617B" mc:Ignorable=""/>
      </a:dk2>
      <a:lt2>
        <a:srgbClr xmlns:mc="http://schemas.openxmlformats.org/markup-compatibility/2006" xmlns:a14="http://schemas.microsoft.com/office/drawing/2007/7/7/main" val="DBF5F9" mc:Ignorable=""/>
      </a:lt2>
      <a:accent1>
        <a:srgbClr xmlns:mc="http://schemas.openxmlformats.org/markup-compatibility/2006" xmlns:a14="http://schemas.microsoft.com/office/drawing/2007/7/7/main" val="0F6FC6" mc:Ignorable=""/>
      </a:accent1>
      <a:accent2>
        <a:srgbClr xmlns:mc="http://schemas.openxmlformats.org/markup-compatibility/2006" xmlns:a14="http://schemas.microsoft.com/office/drawing/2007/7/7/main" val="009DD9" mc:Ignorable=""/>
      </a:accent2>
      <a:accent3>
        <a:srgbClr xmlns:mc="http://schemas.openxmlformats.org/markup-compatibility/2006" xmlns:a14="http://schemas.microsoft.com/office/drawing/2007/7/7/main" val="0BD0D9" mc:Ignorable=""/>
      </a:accent3>
      <a:accent4>
        <a:srgbClr xmlns:mc="http://schemas.openxmlformats.org/markup-compatibility/2006" xmlns:a14="http://schemas.microsoft.com/office/drawing/2007/7/7/main" val="10CF9B" mc:Ignorable=""/>
      </a:accent4>
      <a:accent5>
        <a:srgbClr xmlns:mc="http://schemas.openxmlformats.org/markup-compatibility/2006" xmlns:a14="http://schemas.microsoft.com/office/drawing/2007/7/7/main" val="7CCA62" mc:Ignorable=""/>
      </a:accent5>
      <a:accent6>
        <a:srgbClr xmlns:mc="http://schemas.openxmlformats.org/markup-compatibility/2006" xmlns:a14="http://schemas.microsoft.com/office/drawing/2007/7/7/main" val="A5C249" mc:Ignorable=""/>
      </a:accent6>
      <a:hlink>
        <a:srgbClr xmlns:mc="http://schemas.openxmlformats.org/markup-compatibility/2006" xmlns:a14="http://schemas.microsoft.com/office/drawing/2007/7/7/main" val="E2D700" mc:Ignorable=""/>
      </a:hlink>
      <a:folHlink>
        <a:srgbClr xmlns:mc="http://schemas.openxmlformats.org/markup-compatibility/2006" xmlns:a14="http://schemas.microsoft.com/office/drawing/2007/7/7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2009-08-14T17:11:27Z</outs:dateTime>
      <outs:isPinned>true</outs:isPinned>
    </outs:relatedDate>
    <outs:relatedDate>
      <outs:type>2</outs:type>
      <outs:displayName>Created</outs:displayName>
      <outs:dateTime>2009-05-19T04:15:51Z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Ryen White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ryenw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6144D57-223F-4767-97EA-E1EBB4E52451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2080</TotalTime>
  <Words>1249</Words>
  <Application>Microsoft Office PowerPoint</Application>
  <PresentationFormat>On-screen Show (4:3)</PresentationFormat>
  <Paragraphs>199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Predicting User Interests from Contextual Information</vt:lpstr>
      <vt:lpstr>Motivation</vt:lpstr>
      <vt:lpstr>Overview</vt:lpstr>
      <vt:lpstr>Data Sources</vt:lpstr>
      <vt:lpstr>Trails and Terminal URLs</vt:lpstr>
      <vt:lpstr>Building User Interest Models</vt:lpstr>
      <vt:lpstr>Selecting Contexts</vt:lpstr>
      <vt:lpstr>Defining Contexts</vt:lpstr>
      <vt:lpstr>Defining Contexts</vt:lpstr>
      <vt:lpstr>Methodology</vt:lpstr>
      <vt:lpstr>Methodology</vt:lpstr>
      <vt:lpstr>Findings – Context comparison</vt:lpstr>
      <vt:lpstr>Findings – Handling near misses</vt:lpstr>
      <vt:lpstr>Findings – Improved confidence</vt:lpstr>
      <vt:lpstr>Findings – Combining contexts</vt:lpstr>
      <vt:lpstr>Summary of Findings</vt:lpstr>
      <vt:lpstr>Conclusions and Take-away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User Interests from Contextual Information</dc:title>
  <dc:creator>Ryen White</dc:creator>
  <cp:lastModifiedBy>ryenw</cp:lastModifiedBy>
  <cp:revision>247</cp:revision>
  <dcterms:created xsi:type="dcterms:W3CDTF">2009-05-19T04:15:51Z</dcterms:created>
  <dcterms:modified xsi:type="dcterms:W3CDTF">2009-10-03T19:21:24Z</dcterms:modified>
</cp:coreProperties>
</file>