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1" r:id="rId3"/>
    <p:sldId id="302" r:id="rId4"/>
    <p:sldId id="303" r:id="rId5"/>
    <p:sldId id="327" r:id="rId6"/>
    <p:sldId id="289" r:id="rId7"/>
    <p:sldId id="290" r:id="rId8"/>
    <p:sldId id="300" r:id="rId9"/>
    <p:sldId id="316" r:id="rId10"/>
    <p:sldId id="324" r:id="rId11"/>
    <p:sldId id="315" r:id="rId12"/>
    <p:sldId id="308" r:id="rId13"/>
    <p:sldId id="317" r:id="rId14"/>
    <p:sldId id="328" r:id="rId15"/>
    <p:sldId id="329" r:id="rId16"/>
    <p:sldId id="326" r:id="rId17"/>
    <p:sldId id="311" r:id="rId18"/>
    <p:sldId id="323" r:id="rId19"/>
    <p:sldId id="312" r:id="rId20"/>
    <p:sldId id="314" r:id="rId21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00"/>
    <a:srgbClr val="008000"/>
    <a:srgbClr val="DC7D6A"/>
    <a:srgbClr val="722A86"/>
    <a:srgbClr val="0EA25C"/>
    <a:srgbClr val="129E91"/>
    <a:srgbClr val="725C3E"/>
    <a:srgbClr val="B0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22" autoAdjust="0"/>
    <p:restoredTop sz="94660"/>
  </p:normalViewPr>
  <p:slideViewPr>
    <p:cSldViewPr>
      <p:cViewPr>
        <p:scale>
          <a:sx n="84" d="100"/>
          <a:sy n="84" d="100"/>
        </p:scale>
        <p:origin x="-876" y="-96"/>
      </p:cViewPr>
      <p:guideLst>
        <p:guide orient="horz" pos="2112"/>
        <p:guide pos="44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50" y="-8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9E11EE9-B91F-4C31-8847-91BFA896285F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97A619F7-A360-44BC-90DB-754A1E6D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2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1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Better introduce</a:t>
            </a:r>
            <a:r>
              <a:rPr lang="en-US" baseline="0" dirty="0" smtClean="0"/>
              <a:t> contact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 significant?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we had these four things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value on answer quality than speed. Logarithmic</a:t>
            </a:r>
            <a:r>
              <a:rPr lang="en-US" baseline="0" dirty="0" smtClean="0"/>
              <a:t>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619F7-A360-44BC-90DB-754A1E6DCB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35608D-1780-4DDA-ADBA-072C5EE805CD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82000" cy="1927225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Effects of</a:t>
            </a:r>
            <a:br>
              <a:rPr lang="en-GB" sz="3200" b="1" dirty="0" smtClean="0"/>
            </a:br>
            <a:r>
              <a:rPr lang="en-GB" sz="3200" b="1" dirty="0" smtClean="0"/>
              <a:t>Community size and contact rate </a:t>
            </a:r>
            <a:br>
              <a:rPr lang="en-GB" sz="3200" b="1" dirty="0" smtClean="0"/>
            </a:br>
            <a:r>
              <a:rPr lang="en-GB" sz="3200" b="1" dirty="0" smtClean="0"/>
              <a:t>on synchronous SOCIAL Q&amp;A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8001000" cy="2362200"/>
          </a:xfrm>
        </p:spPr>
        <p:txBody>
          <a:bodyPr>
            <a:normAutofit/>
          </a:bodyPr>
          <a:lstStyle/>
          <a:p>
            <a:r>
              <a:rPr lang="en-US" b="1" dirty="0"/>
              <a:t>Ryen </a:t>
            </a:r>
            <a:r>
              <a:rPr lang="en-US" b="1" dirty="0" smtClean="0"/>
              <a:t>W. White</a:t>
            </a:r>
          </a:p>
          <a:p>
            <a:r>
              <a:rPr lang="en-US" sz="1400" i="1" dirty="0" smtClean="0"/>
              <a:t>Microsoft Research</a:t>
            </a:r>
            <a:endParaRPr lang="en-US" sz="1400" dirty="0" smtClean="0"/>
          </a:p>
          <a:p>
            <a:r>
              <a:rPr lang="en-US" b="1" dirty="0"/>
              <a:t>Matthew Richardson</a:t>
            </a:r>
          </a:p>
          <a:p>
            <a:r>
              <a:rPr lang="en-US" sz="1400" i="1" dirty="0"/>
              <a:t>Microsoft Research</a:t>
            </a:r>
            <a:endParaRPr lang="en-US" sz="1400" b="1" dirty="0" smtClean="0"/>
          </a:p>
          <a:p>
            <a:r>
              <a:rPr lang="en-US" b="1" dirty="0" smtClean="0"/>
              <a:t>Yandong Liu</a:t>
            </a:r>
          </a:p>
          <a:p>
            <a:r>
              <a:rPr lang="en-US" sz="1400" i="1" dirty="0" smtClean="0"/>
              <a:t>Carnegie Mellon University</a:t>
            </a:r>
          </a:p>
        </p:txBody>
      </p:sp>
    </p:spTree>
    <p:extLst>
      <p:ext uri="{BB962C8B-B14F-4D97-AF65-F5344CB8AC3E}">
        <p14:creationId xmlns:p14="http://schemas.microsoft.com/office/powerpoint/2010/main" val="3191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Asker and Answerer needs in IMX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IM-an-Expert, all users can ask and answer questions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Needs are in tension</a:t>
            </a:r>
          </a:p>
          <a:p>
            <a:pPr lvl="1"/>
            <a:r>
              <a:rPr lang="en-US" dirty="0" smtClean="0"/>
              <a:t>E.g., to get low time to answer may need to interrupt many users </a:t>
            </a:r>
          </a:p>
          <a:p>
            <a:r>
              <a:rPr lang="en-US" dirty="0" smtClean="0"/>
              <a:t>Investigate effect of community size and contact rate on the extent to which these needs can be satisfied</a:t>
            </a:r>
          </a:p>
          <a:p>
            <a:r>
              <a:rPr lang="en-US" dirty="0" smtClean="0"/>
              <a:t>This can help us: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/>
              <a:t>the impact of these factors in synchronous Q&amp;A</a:t>
            </a:r>
          </a:p>
          <a:p>
            <a:pPr lvl="1"/>
            <a:r>
              <a:rPr lang="en-US" dirty="0"/>
              <a:t>Design better social Q&amp;A systems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96243"/>
              </p:ext>
            </p:extLst>
          </p:nvPr>
        </p:nvGraphicFramePr>
        <p:xfrm>
          <a:off x="1524000" y="2362200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Askers want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Answerers want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Low time-to-answer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Few interruptions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Quality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Relevant questions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Study: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876800"/>
          </a:xfrm>
        </p:spPr>
        <p:txBody>
          <a:bodyPr/>
          <a:lstStyle/>
          <a:p>
            <a:r>
              <a:rPr lang="en-US" dirty="0" smtClean="0"/>
              <a:t>Participants</a:t>
            </a:r>
            <a:r>
              <a:rPr lang="en-US" dirty="0"/>
              <a:t> </a:t>
            </a:r>
            <a:r>
              <a:rPr lang="en-US" dirty="0" smtClean="0"/>
              <a:t>and Recruitment</a:t>
            </a:r>
          </a:p>
          <a:p>
            <a:pPr lvl="1"/>
            <a:r>
              <a:rPr lang="en-US" dirty="0" smtClean="0"/>
              <a:t>Redmond-based </a:t>
            </a:r>
            <a:r>
              <a:rPr lang="en-US" dirty="0"/>
              <a:t>MSFT </a:t>
            </a:r>
            <a:r>
              <a:rPr lang="en-US" dirty="0" smtClean="0"/>
              <a:t>employees w/ mailing-list based profiles ≥ 1kb</a:t>
            </a:r>
          </a:p>
          <a:p>
            <a:pPr lvl="1"/>
            <a:r>
              <a:rPr lang="en-US" dirty="0" smtClean="0"/>
              <a:t>Users required to be available for two-week study duration</a:t>
            </a:r>
          </a:p>
          <a:p>
            <a:pPr lvl="1"/>
            <a:r>
              <a:rPr lang="en-US" dirty="0" smtClean="0"/>
              <a:t>402 volunteers in total, users were highly familiar with IM (4.5/5)</a:t>
            </a:r>
          </a:p>
          <a:p>
            <a:r>
              <a:rPr lang="en-US" dirty="0" smtClean="0"/>
              <a:t>Experimental Groups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6 groups, varying both community size (n) and contact rate (k)</a:t>
            </a:r>
          </a:p>
          <a:p>
            <a:pPr lvl="1"/>
            <a:r>
              <a:rPr lang="en-US" dirty="0" smtClean="0"/>
              <a:t>Group members didn’t know about the other groups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7"/>
          <a:stretch/>
        </p:blipFill>
        <p:spPr bwMode="auto">
          <a:xfrm>
            <a:off x="3250814" y="4419600"/>
            <a:ext cx="2387986" cy="226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0255" y="4586024"/>
            <a:ext cx="966552" cy="467820"/>
          </a:xfrm>
          <a:prstGeom prst="rect">
            <a:avLst/>
          </a:prstGeom>
          <a:solidFill>
            <a:schemeClr val="bg1"/>
          </a:solidFill>
        </p:spPr>
        <p:txBody>
          <a:bodyPr wrap="square" tIns="109728" bIns="109728" rtlCol="0">
            <a:spAutoFit/>
          </a:bodyPr>
          <a:lstStyle/>
          <a:p>
            <a:pPr algn="ctr"/>
            <a:r>
              <a:rPr lang="en-US" sz="1600" b="1" i="1" dirty="0" smtClean="0"/>
              <a:t>n</a:t>
            </a:r>
            <a:endParaRPr lang="en-US" sz="1600" b="1" i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631051" y="4544695"/>
            <a:ext cx="2583" cy="2031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1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Study lasted two weeks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Asked </a:t>
            </a:r>
            <a:r>
              <a:rPr lang="en-US" dirty="0"/>
              <a:t>participants to take a pre-experiment </a:t>
            </a:r>
            <a:r>
              <a:rPr lang="en-US" dirty="0" smtClean="0"/>
              <a:t>survey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Randomly-assigned </a:t>
            </a:r>
            <a:r>
              <a:rPr lang="en-US" dirty="0"/>
              <a:t>participants to experimental </a:t>
            </a:r>
            <a:r>
              <a:rPr lang="en-US" dirty="0" smtClean="0"/>
              <a:t>group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Asked </a:t>
            </a:r>
            <a:r>
              <a:rPr lang="en-US" dirty="0"/>
              <a:t>participants to visit their profile page and </a:t>
            </a:r>
            <a:r>
              <a:rPr lang="en-US" dirty="0" smtClean="0"/>
              <a:t>provide </a:t>
            </a:r>
            <a:r>
              <a:rPr lang="en-US" dirty="0"/>
              <a:t>keywords and URLs </a:t>
            </a:r>
            <a:r>
              <a:rPr lang="en-US" dirty="0" smtClean="0"/>
              <a:t>describing interests </a:t>
            </a:r>
            <a:r>
              <a:rPr lang="en-US" dirty="0"/>
              <a:t>and </a:t>
            </a:r>
            <a:r>
              <a:rPr lang="en-US" dirty="0" smtClean="0"/>
              <a:t>expertise</a:t>
            </a:r>
          </a:p>
          <a:p>
            <a:pPr lvl="2"/>
            <a:r>
              <a:rPr lang="en-US" dirty="0" smtClean="0"/>
              <a:t>Re-indexed daily to capture any profile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Participants asked to consider </a:t>
            </a:r>
            <a:r>
              <a:rPr lang="en-US" dirty="0"/>
              <a:t>using </a:t>
            </a:r>
            <a:r>
              <a:rPr lang="en-US" dirty="0" smtClean="0"/>
              <a:t>IM-an-Expert </a:t>
            </a:r>
            <a:r>
              <a:rPr lang="en-US" dirty="0"/>
              <a:t>as </a:t>
            </a:r>
            <a:r>
              <a:rPr lang="en-US" dirty="0" smtClean="0"/>
              <a:t>resource </a:t>
            </a:r>
            <a:r>
              <a:rPr lang="en-US" dirty="0"/>
              <a:t>for answering </a:t>
            </a:r>
            <a:r>
              <a:rPr lang="en-US" dirty="0" smtClean="0"/>
              <a:t>questions </a:t>
            </a:r>
            <a:r>
              <a:rPr lang="en-US" dirty="0"/>
              <a:t>for </a:t>
            </a:r>
            <a:r>
              <a:rPr lang="en-US" dirty="0" smtClean="0"/>
              <a:t>study duration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</a:t>
            </a:r>
            <a:r>
              <a:rPr lang="en-US" dirty="0"/>
              <a:t>weeks from </a:t>
            </a:r>
            <a:r>
              <a:rPr lang="en-US" dirty="0" smtClean="0"/>
              <a:t>start </a:t>
            </a:r>
            <a:r>
              <a:rPr lang="en-US" dirty="0"/>
              <a:t>date, </a:t>
            </a:r>
            <a:r>
              <a:rPr lang="en-US" dirty="0" smtClean="0"/>
              <a:t>study ended and participants completed post-experiment survey</a:t>
            </a:r>
          </a:p>
          <a:p>
            <a:pPr lvl="2"/>
            <a:r>
              <a:rPr lang="en-US" dirty="0" smtClean="0"/>
              <a:t>70% of all participants did so </a:t>
            </a:r>
          </a:p>
          <a:p>
            <a:pPr lvl="2"/>
            <a:r>
              <a:rPr lang="en-US" dirty="0" smtClean="0"/>
              <a:t>Attrition </a:t>
            </a:r>
            <a:r>
              <a:rPr lang="en-US" dirty="0"/>
              <a:t>was spread evenly across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General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Around 50% of </a:t>
            </a:r>
            <a:r>
              <a:rPr lang="en-US" dirty="0" smtClean="0"/>
              <a:t>participants </a:t>
            </a:r>
            <a:r>
              <a:rPr lang="en-US" dirty="0"/>
              <a:t>asked and answered </a:t>
            </a:r>
            <a:r>
              <a:rPr lang="en-US" dirty="0" smtClean="0"/>
              <a:t>questions </a:t>
            </a:r>
            <a:r>
              <a:rPr lang="en-US" dirty="0"/>
              <a:t>in the two-week </a:t>
            </a:r>
            <a:r>
              <a:rPr lang="en-US" dirty="0" smtClean="0"/>
              <a:t>study (35</a:t>
            </a:r>
            <a:r>
              <a:rPr lang="en-US" dirty="0"/>
              <a:t>% of </a:t>
            </a:r>
            <a:r>
              <a:rPr lang="en-US" dirty="0" smtClean="0"/>
              <a:t>users did both)</a:t>
            </a:r>
          </a:p>
          <a:p>
            <a:endParaRPr lang="en-US" dirty="0" smtClean="0"/>
          </a:p>
          <a:p>
            <a:r>
              <a:rPr lang="en-US" dirty="0" smtClean="0"/>
              <a:t>25% </a:t>
            </a:r>
            <a:r>
              <a:rPr lang="en-US" dirty="0"/>
              <a:t>of participants </a:t>
            </a:r>
            <a:r>
              <a:rPr lang="en-US" dirty="0" smtClean="0"/>
              <a:t>asked/answered half the questions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Dialogs: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asted around six minutes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omprised around 10 </a:t>
            </a:r>
            <a:r>
              <a:rPr lang="en-US" dirty="0"/>
              <a:t>dialog </a:t>
            </a:r>
            <a:r>
              <a:rPr lang="en-US" dirty="0" smtClean="0"/>
              <a:t>turns</a:t>
            </a:r>
          </a:p>
          <a:p>
            <a:pPr lvl="1"/>
            <a:r>
              <a:rPr lang="en-US" dirty="0" smtClean="0"/>
              <a:t>Turns evenly </a:t>
            </a:r>
            <a:r>
              <a:rPr lang="en-US" dirty="0"/>
              <a:t>distributed between </a:t>
            </a:r>
            <a:r>
              <a:rPr lang="en-US" dirty="0" smtClean="0"/>
              <a:t>askers and answerers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from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We’re going to look at each of these needs in more detail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77484"/>
              </p:ext>
            </p:extLst>
          </p:nvPr>
        </p:nvGraphicFramePr>
        <p:xfrm>
          <a:off x="1524000" y="2286000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Askers want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Answerers want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Low time-to-answer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Few interruptions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Quality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Relevant questions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</a:t>
            </a:r>
            <a:r>
              <a:rPr lang="en-US" b="1" dirty="0" smtClean="0"/>
              <a:t>Asking</a:t>
            </a:r>
            <a:r>
              <a:rPr lang="en-US" dirty="0"/>
              <a:t> </a:t>
            </a:r>
            <a:r>
              <a:rPr lang="en-US" dirty="0" smtClean="0"/>
              <a:t>– Time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txBody>
          <a:bodyPr/>
          <a:lstStyle/>
          <a:p>
            <a:r>
              <a:rPr lang="en-US" dirty="0" smtClean="0"/>
              <a:t>Key takeaways:</a:t>
            </a:r>
          </a:p>
          <a:p>
            <a:pPr lvl="1"/>
            <a:r>
              <a:rPr lang="en-US" dirty="0"/>
              <a:t>Doubling group size leads to 30s reduction in time to answer</a:t>
            </a:r>
          </a:p>
          <a:p>
            <a:pPr lvl="1"/>
            <a:r>
              <a:rPr lang="en-US" dirty="0" smtClean="0"/>
              <a:t>Higher contact rate leads to lower time to answer</a:t>
            </a:r>
          </a:p>
          <a:p>
            <a:pPr marL="274320" lvl="1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81100" y="1714502"/>
            <a:ext cx="6743700" cy="2095498"/>
            <a:chOff x="685800" y="2286000"/>
            <a:chExt cx="7734300" cy="240331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160"/>
            <a:stretch/>
          </p:blipFill>
          <p:spPr bwMode="auto">
            <a:xfrm>
              <a:off x="685800" y="2286000"/>
              <a:ext cx="7734300" cy="97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17"/>
            <a:stretch/>
          </p:blipFill>
          <p:spPr bwMode="auto">
            <a:xfrm>
              <a:off x="685800" y="3261360"/>
              <a:ext cx="7734300" cy="1427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33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Findings: </a:t>
            </a:r>
            <a:r>
              <a:rPr lang="en-US" b="1" dirty="0"/>
              <a:t>Asking</a:t>
            </a:r>
            <a:r>
              <a:rPr lang="en-US" dirty="0"/>
              <a:t> </a:t>
            </a:r>
            <a:r>
              <a:rPr lang="en-US" dirty="0" smtClean="0"/>
              <a:t>– Answer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Askers rate answers on a scale from 1-5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end </a:t>
            </a:r>
            <a:r>
              <a:rPr lang="en-US" dirty="0" smtClean="0"/>
              <a:t>of dialog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Key takeaways:</a:t>
            </a:r>
          </a:p>
          <a:p>
            <a:pPr lvl="1"/>
            <a:r>
              <a:rPr lang="en-US" dirty="0" smtClean="0"/>
              <a:t>Larger group size leads to higher answer ratings (more expertise)</a:t>
            </a:r>
          </a:p>
          <a:p>
            <a:pPr lvl="1"/>
            <a:r>
              <a:rPr lang="en-US" dirty="0" smtClean="0"/>
              <a:t>Higher contact rate leads to lower answer ratings</a:t>
            </a:r>
          </a:p>
          <a:p>
            <a:pPr lvl="2"/>
            <a:r>
              <a:rPr lang="en-US" dirty="0" smtClean="0"/>
              <a:t>Less expert answerers may respond before more expert answerers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99660"/>
            <a:ext cx="5257800" cy="23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</a:t>
            </a:r>
            <a:r>
              <a:rPr lang="en-US" b="1" dirty="0" smtClean="0"/>
              <a:t>Answering</a:t>
            </a:r>
            <a:r>
              <a:rPr lang="en-US" dirty="0" smtClean="0"/>
              <a:t> – Interruptions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Median number of users interrupted per question = </a:t>
            </a:r>
            <a:r>
              <a:rPr lang="en-US" b="1" dirty="0" smtClean="0"/>
              <a:t>6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Key takeaways:</a:t>
            </a:r>
          </a:p>
          <a:p>
            <a:pPr lvl="1"/>
            <a:r>
              <a:rPr lang="en-US" dirty="0"/>
              <a:t>Larger community size, less % interrupted + </a:t>
            </a:r>
            <a:r>
              <a:rPr lang="en-US" dirty="0" smtClean="0"/>
              <a:t>answerers </a:t>
            </a:r>
            <a:r>
              <a:rPr lang="en-US" dirty="0"/>
              <a:t>less bothered</a:t>
            </a:r>
          </a:p>
          <a:p>
            <a:pPr lvl="1"/>
            <a:r>
              <a:rPr lang="en-US" dirty="0" smtClean="0"/>
              <a:t>Higher contact rate, more % community interrupted + more bothered</a:t>
            </a:r>
          </a:p>
          <a:p>
            <a:pPr lvl="1"/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41" y="2200276"/>
            <a:ext cx="6710559" cy="32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</a:t>
            </a:r>
            <a:r>
              <a:rPr lang="en-US" b="1" dirty="0" smtClean="0"/>
              <a:t>Answering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Asked answerers: </a:t>
            </a:r>
          </a:p>
          <a:p>
            <a:pPr lvl="1"/>
            <a:r>
              <a:rPr lang="en-US" dirty="0" smtClean="0"/>
              <a:t>Approximately </a:t>
            </a:r>
            <a:r>
              <a:rPr lang="en-US" dirty="0"/>
              <a:t>what percentage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questions asked were relevant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you</a:t>
            </a:r>
            <a:r>
              <a:rPr lang="en-US" dirty="0" smtClean="0"/>
              <a:t>? (0, 1-10%, 11-20%, etc.)</a:t>
            </a:r>
            <a:endParaRPr lang="en-US" dirty="0"/>
          </a:p>
          <a:p>
            <a:r>
              <a:rPr lang="en-US" i="1" dirty="0"/>
              <a:t>k</a:t>
            </a:r>
            <a:r>
              <a:rPr lang="en-US" dirty="0" smtClean="0"/>
              <a:t>=2 more relevant than </a:t>
            </a:r>
            <a:r>
              <a:rPr lang="en-US" i="1" dirty="0" smtClean="0"/>
              <a:t>k</a:t>
            </a:r>
            <a:r>
              <a:rPr lang="en-US" dirty="0" smtClean="0"/>
              <a:t>=5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differences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size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Reasons for not answering:</a:t>
            </a:r>
          </a:p>
          <a:p>
            <a:pPr lvl="1"/>
            <a:r>
              <a:rPr lang="en-US" dirty="0" smtClean="0"/>
              <a:t>Question </a:t>
            </a:r>
            <a:r>
              <a:rPr lang="en-US" dirty="0"/>
              <a:t>wasn’t relevant to me (~25</a:t>
            </a:r>
            <a:r>
              <a:rPr lang="en-US" dirty="0" smtClean="0"/>
              <a:t>%)</a:t>
            </a:r>
          </a:p>
          <a:p>
            <a:pPr lvl="1"/>
            <a:r>
              <a:rPr lang="en-US" dirty="0"/>
              <a:t>I didn’t know the answer (~50%)</a:t>
            </a:r>
          </a:p>
          <a:p>
            <a:r>
              <a:rPr lang="en-US" dirty="0" smtClean="0"/>
              <a:t>Expertise </a:t>
            </a:r>
            <a:r>
              <a:rPr lang="en-US" b="1" i="1" dirty="0" smtClean="0"/>
              <a:t>level</a:t>
            </a:r>
            <a:r>
              <a:rPr lang="en-US" dirty="0" smtClean="0"/>
              <a:t> is important in addition to having expertise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00513" cy="31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</a:t>
            </a:r>
            <a:r>
              <a:rPr lang="en-US" b="1" dirty="0" smtClean="0"/>
              <a:t>Overall Perceptions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i="1" dirty="0"/>
              <a:t>k</a:t>
            </a:r>
            <a:r>
              <a:rPr lang="en-US" dirty="0" smtClean="0"/>
              <a:t>=5 meant more answers and more timely answers, but ...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=2 was more useful</a:t>
            </a:r>
          </a:p>
          <a:p>
            <a:pPr lvl="1"/>
            <a:r>
              <a:rPr lang="en-US" dirty="0" smtClean="0"/>
              <a:t>Users may wait longer for </a:t>
            </a:r>
            <a:r>
              <a:rPr lang="en-US" b="1" dirty="0" smtClean="0"/>
              <a:t>better</a:t>
            </a:r>
            <a:r>
              <a:rPr lang="en-US" dirty="0" smtClean="0"/>
              <a:t> answers, dislike interruptions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12524"/>
            <a:ext cx="5531382" cy="366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5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 (Q&amp;A)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questions, want answers</a:t>
            </a:r>
          </a:p>
          <a:p>
            <a:r>
              <a:rPr lang="en-US" dirty="0" smtClean="0"/>
              <a:t>Automatic question answering not yet practical</a:t>
            </a:r>
          </a:p>
          <a:p>
            <a:pPr lvl="1"/>
            <a:r>
              <a:rPr lang="en-US" dirty="0" smtClean="0"/>
              <a:t>Complex questions</a:t>
            </a:r>
          </a:p>
          <a:p>
            <a:pPr lvl="1"/>
            <a:r>
              <a:rPr lang="en-US" dirty="0" smtClean="0"/>
              <a:t>Opinion questions</a:t>
            </a:r>
          </a:p>
          <a:p>
            <a:pPr lvl="1"/>
            <a:r>
              <a:rPr lang="en-US" dirty="0" smtClean="0"/>
              <a:t>Knowledge that is not written down</a:t>
            </a:r>
          </a:p>
          <a:p>
            <a:r>
              <a:rPr lang="en-US" dirty="0" smtClean="0"/>
              <a:t>Solution: get others to help you out…</a:t>
            </a:r>
          </a:p>
        </p:txBody>
      </p:sp>
    </p:spTree>
    <p:extLst>
      <p:ext uri="{BB962C8B-B14F-4D97-AF65-F5344CB8AC3E}">
        <p14:creationId xmlns:p14="http://schemas.microsoft.com/office/powerpoint/2010/main" val="33108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Investigated impact of community size and contact rate on the effectiveness of synchronous social Q&amp;A</a:t>
            </a:r>
          </a:p>
          <a:p>
            <a:endParaRPr lang="en-US" dirty="0" smtClean="0"/>
          </a:p>
          <a:p>
            <a:r>
              <a:rPr lang="en-US" dirty="0" smtClean="0"/>
              <a:t>As community </a:t>
            </a:r>
            <a:r>
              <a:rPr lang="en-US" dirty="0"/>
              <a:t>size </a:t>
            </a:r>
            <a:r>
              <a:rPr lang="en-US" dirty="0" smtClean="0"/>
              <a:t>grew, </a:t>
            </a:r>
            <a:r>
              <a:rPr lang="en-US" dirty="0"/>
              <a:t>system performance </a:t>
            </a:r>
            <a:r>
              <a:rPr lang="en-US" dirty="0" smtClean="0"/>
              <a:t>increased</a:t>
            </a:r>
            <a:endParaRPr lang="en-US" dirty="0"/>
          </a:p>
          <a:p>
            <a:r>
              <a:rPr lang="en-US" dirty="0" smtClean="0"/>
              <a:t>Contact rate:</a:t>
            </a:r>
          </a:p>
          <a:p>
            <a:pPr lvl="1"/>
            <a:r>
              <a:rPr lang="en-US" dirty="0" smtClean="0"/>
              <a:t>Askers prefer </a:t>
            </a:r>
            <a:r>
              <a:rPr lang="en-US" i="1" dirty="0" smtClean="0"/>
              <a:t>k</a:t>
            </a:r>
            <a:r>
              <a:rPr lang="en-US" dirty="0" smtClean="0"/>
              <a:t> with timely answers (</a:t>
            </a:r>
            <a:r>
              <a:rPr lang="en-US" i="1" dirty="0" smtClean="0"/>
              <a:t>k</a:t>
            </a:r>
            <a:r>
              <a:rPr lang="en-US" dirty="0" smtClean="0"/>
              <a:t>=5), high quality answers (</a:t>
            </a:r>
            <a:r>
              <a:rPr lang="en-US" i="1" dirty="0" smtClean="0"/>
              <a:t>k</a:t>
            </a:r>
            <a:r>
              <a:rPr lang="en-US" dirty="0" smtClean="0"/>
              <a:t>=2)</a:t>
            </a:r>
          </a:p>
          <a:p>
            <a:pPr lvl="1"/>
            <a:r>
              <a:rPr lang="en-US" dirty="0" smtClean="0"/>
              <a:t>Answerers prefer </a:t>
            </a:r>
            <a:r>
              <a:rPr lang="en-US" i="1" dirty="0" smtClean="0"/>
              <a:t>k</a:t>
            </a:r>
            <a:r>
              <a:rPr lang="en-US" dirty="0" smtClean="0"/>
              <a:t> with relevant questions, few interruptions (</a:t>
            </a:r>
            <a:r>
              <a:rPr lang="en-US" i="1" dirty="0" smtClean="0"/>
              <a:t>k</a:t>
            </a:r>
            <a:r>
              <a:rPr lang="en-US" dirty="0" smtClean="0"/>
              <a:t>=2)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satisfy most users, </a:t>
            </a:r>
            <a:r>
              <a:rPr lang="en-US" dirty="0" smtClean="0"/>
              <a:t>synchronous </a:t>
            </a:r>
            <a:r>
              <a:rPr lang="en-US" dirty="0"/>
              <a:t>social Q&amp;A systems should use </a:t>
            </a:r>
            <a:r>
              <a:rPr lang="en-US" dirty="0" smtClean="0"/>
              <a:t>low contact </a:t>
            </a:r>
            <a:r>
              <a:rPr lang="en-US" dirty="0"/>
              <a:t>rates and large </a:t>
            </a:r>
            <a:r>
              <a:rPr lang="en-US" dirty="0" smtClean="0"/>
              <a:t>communities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research is needed on the </a:t>
            </a:r>
            <a:r>
              <a:rPr lang="en-US" dirty="0" smtClean="0"/>
              <a:t>answer quality vs. timeliness tradeoff e.g., ceiling effects as community size grows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85800"/>
            <a:ext cx="5257800" cy="609600"/>
          </a:xfrm>
          <a:prstGeom prst="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Download IM-an-Expert (http</a:t>
            </a:r>
            <a:r>
              <a:rPr lang="en-US" b="1" dirty="0"/>
              <a:t>://</a:t>
            </a:r>
            <a:r>
              <a:rPr lang="en-US" b="1" dirty="0" smtClean="0"/>
              <a:t>imanexpert.net)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95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Social </a:t>
            </a:r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“Community Question Answering”</a:t>
            </a:r>
          </a:p>
          <a:p>
            <a:r>
              <a:rPr lang="en-US" dirty="0" smtClean="0"/>
              <a:t>Ask people for help </a:t>
            </a:r>
          </a:p>
          <a:p>
            <a:pPr lvl="1"/>
            <a:r>
              <a:rPr lang="en-US" dirty="0" smtClean="0"/>
              <a:t>Send email to mailing list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web forum</a:t>
            </a:r>
          </a:p>
          <a:p>
            <a:pPr lvl="1"/>
            <a:r>
              <a:rPr lang="en-US" dirty="0"/>
              <a:t>Answers service (Yahoo! Answers)</a:t>
            </a:r>
          </a:p>
          <a:p>
            <a:r>
              <a:rPr lang="en-US" dirty="0" smtClean="0"/>
              <a:t>Downsides:</a:t>
            </a:r>
          </a:p>
          <a:p>
            <a:pPr lvl="1"/>
            <a:r>
              <a:rPr lang="en-US" dirty="0" smtClean="0"/>
              <a:t>Spams a lot of people (mailing lists)</a:t>
            </a:r>
          </a:p>
          <a:p>
            <a:pPr lvl="1"/>
            <a:r>
              <a:rPr lang="en-US" dirty="0" smtClean="0"/>
              <a:t>Slow response (web forums)</a:t>
            </a:r>
          </a:p>
          <a:p>
            <a:r>
              <a:rPr lang="en-US" dirty="0" smtClean="0"/>
              <a:t>Solution: use instant messaging…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Synchronous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Social</a:t>
            </a:r>
            <a:r>
              <a:rPr lang="en-US" dirty="0" smtClean="0"/>
              <a:t> Question Answering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Users ask a question using instant messaging (IM)</a:t>
            </a:r>
          </a:p>
          <a:p>
            <a:r>
              <a:rPr lang="en-US" dirty="0" smtClean="0"/>
              <a:t>System forwards question to users likely to know answer</a:t>
            </a:r>
          </a:p>
          <a:p>
            <a:pPr lvl="1"/>
            <a:r>
              <a:rPr lang="en-US" dirty="0" smtClean="0"/>
              <a:t>Forwards to a few at a time</a:t>
            </a:r>
          </a:p>
          <a:p>
            <a:r>
              <a:rPr lang="en-US" dirty="0" smtClean="0"/>
              <a:t>Once a willing answerer is found, asker and answerer engage in dialog</a:t>
            </a:r>
          </a:p>
          <a:p>
            <a:endParaRPr lang="en-US" dirty="0"/>
          </a:p>
          <a:p>
            <a:r>
              <a:rPr lang="en-US" dirty="0" smtClean="0"/>
              <a:t>Example systems</a:t>
            </a:r>
          </a:p>
          <a:p>
            <a:pPr lvl="1"/>
            <a:r>
              <a:rPr lang="en-US" dirty="0" smtClean="0"/>
              <a:t>Aardvark: Deployed on the Web (contacts friends, FoF, etc.)</a:t>
            </a:r>
          </a:p>
          <a:p>
            <a:pPr lvl="1"/>
            <a:r>
              <a:rPr lang="en-US" dirty="0"/>
              <a:t>IM-an-Expert: Built and deployed within Microsoft (contacts “experts”)</a:t>
            </a:r>
          </a:p>
          <a:p>
            <a:pPr lvl="1"/>
            <a:r>
              <a:rPr lang="en-US" dirty="0" smtClean="0"/>
              <a:t>Others in CSCW and CHI community</a:t>
            </a:r>
          </a:p>
          <a:p>
            <a:r>
              <a:rPr lang="en-US" dirty="0" smtClean="0"/>
              <a:t>This paper uses IM-an-Expert for experiments</a:t>
            </a:r>
          </a:p>
          <a:p>
            <a:pPr lvl="1"/>
            <a:r>
              <a:rPr lang="en-US" dirty="0" smtClean="0"/>
              <a:t>But similar results are expected for Aardvark or other systems</a:t>
            </a:r>
          </a:p>
        </p:txBody>
      </p:sp>
    </p:spTree>
    <p:extLst>
      <p:ext uri="{BB962C8B-B14F-4D97-AF65-F5344CB8AC3E}">
        <p14:creationId xmlns:p14="http://schemas.microsoft.com/office/powerpoint/2010/main" val="23949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IM-an-Expert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Facilitates </a:t>
            </a:r>
            <a:r>
              <a:rPr lang="en-US" dirty="0"/>
              <a:t>question answering via real-time </a:t>
            </a:r>
            <a:r>
              <a:rPr lang="en-US" dirty="0" smtClean="0"/>
              <a:t>IM dialog</a:t>
            </a:r>
          </a:p>
          <a:p>
            <a:r>
              <a:rPr lang="en-US" dirty="0" smtClean="0"/>
              <a:t>All </a:t>
            </a:r>
            <a:r>
              <a:rPr lang="en-US" dirty="0"/>
              <a:t>users </a:t>
            </a:r>
            <a:r>
              <a:rPr lang="en-US" dirty="0" smtClean="0"/>
              <a:t>are “experts” - can </a:t>
            </a:r>
            <a:r>
              <a:rPr lang="en-US" dirty="0"/>
              <a:t>ask and answer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IM-an-Expert </a:t>
            </a:r>
            <a:r>
              <a:rPr lang="en-US" dirty="0"/>
              <a:t>finds answerers, connects askers to </a:t>
            </a:r>
            <a:r>
              <a:rPr lang="en-US" dirty="0" smtClean="0"/>
              <a:t>them, and mediates dialog:</a:t>
            </a:r>
            <a:endParaRPr lang="en-US" dirty="0"/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Asker poses question via IM or a Web page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IM-an-Expert finds best available answerer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Proxies IM conversation between asker and answerer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37217"/>
              </p:ext>
            </p:extLst>
          </p:nvPr>
        </p:nvGraphicFramePr>
        <p:xfrm>
          <a:off x="171450" y="4572000"/>
          <a:ext cx="88201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Visio" r:id="rId3" imgW="9055126" imgH="2109821" progId="Visio.Drawing.11">
                  <p:embed/>
                </p:oleObj>
              </mc:Choice>
              <mc:Fallback>
                <p:oleObj name="Visio" r:id="rId3" imgW="9055126" imgH="210982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4572000"/>
                        <a:ext cx="88201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0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IMX Sample Conversation (1 of 2)</a:t>
            </a:r>
            <a:endParaRPr lang="en-US" dirty="0"/>
          </a:p>
        </p:txBody>
      </p:sp>
      <p:pic>
        <p:nvPicPr>
          <p:cNvPr id="7170" name="Picture 2" descr="C:\Users\ryenw\Pictures\IMX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2" b="62451"/>
          <a:stretch/>
        </p:blipFill>
        <p:spPr bwMode="auto">
          <a:xfrm>
            <a:off x="76200" y="1219200"/>
            <a:ext cx="8993105" cy="5334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IMX Sample Conversation (2</a:t>
            </a:r>
            <a:r>
              <a:rPr lang="en-US" dirty="0"/>
              <a:t> </a:t>
            </a:r>
            <a:r>
              <a:rPr lang="en-US" dirty="0" smtClean="0"/>
              <a:t>of 2)</a:t>
            </a:r>
            <a:endParaRPr lang="en-US" dirty="0"/>
          </a:p>
        </p:txBody>
      </p:sp>
      <p:pic>
        <p:nvPicPr>
          <p:cNvPr id="5" name="Picture 2" descr="C:\Users\ryenw\Pictures\IMX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16" r="39742" b="9557"/>
          <a:stretch/>
        </p:blipFill>
        <p:spPr bwMode="auto">
          <a:xfrm>
            <a:off x="88102" y="1255853"/>
            <a:ext cx="8969510" cy="53735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Sources of user information</a:t>
            </a:r>
          </a:p>
          <a:p>
            <a:pPr lvl="1"/>
            <a:r>
              <a:rPr lang="en-US" dirty="0" smtClean="0"/>
              <a:t>Implicit</a:t>
            </a:r>
          </a:p>
          <a:p>
            <a:pPr lvl="2"/>
            <a:r>
              <a:rPr lang="en-US" dirty="0" smtClean="0"/>
              <a:t>Emails sent to internal distribution lists</a:t>
            </a:r>
          </a:p>
          <a:p>
            <a:pPr lvl="1"/>
            <a:r>
              <a:rPr lang="en-US" dirty="0" smtClean="0"/>
              <a:t>Explicit</a:t>
            </a:r>
          </a:p>
          <a:p>
            <a:pPr lvl="2"/>
            <a:r>
              <a:rPr lang="en-US" dirty="0" smtClean="0"/>
              <a:t>User-provided keywords and URLs about themselves or their interests</a:t>
            </a:r>
          </a:p>
          <a:p>
            <a:r>
              <a:rPr lang="en-US" dirty="0" smtClean="0"/>
              <a:t>TF.IDF ranking with temporal decay to balance questions</a:t>
            </a:r>
          </a:p>
          <a:p>
            <a:endParaRPr lang="en-US" dirty="0" smtClean="0"/>
          </a:p>
          <a:p>
            <a:r>
              <a:rPr lang="en-US" dirty="0" smtClean="0"/>
              <a:t>Profile page where users </a:t>
            </a:r>
            <a:r>
              <a:rPr lang="en-US" dirty="0"/>
              <a:t>can </a:t>
            </a:r>
            <a:r>
              <a:rPr lang="en-US" dirty="0" smtClean="0"/>
              <a:t>also:</a:t>
            </a:r>
            <a:endParaRPr lang="en-US" dirty="0"/>
          </a:p>
          <a:p>
            <a:pPr lvl="1"/>
            <a:r>
              <a:rPr lang="en-US" dirty="0" smtClean="0"/>
              <a:t>Set question </a:t>
            </a:r>
            <a:r>
              <a:rPr lang="en-US" dirty="0"/>
              <a:t>limits</a:t>
            </a:r>
          </a:p>
          <a:p>
            <a:pPr lvl="1"/>
            <a:r>
              <a:rPr lang="en-US" dirty="0" smtClean="0"/>
              <a:t>Tune privacy </a:t>
            </a:r>
            <a:r>
              <a:rPr lang="en-US" dirty="0"/>
              <a:t>settings</a:t>
            </a:r>
          </a:p>
          <a:p>
            <a:pPr lvl="1"/>
            <a:r>
              <a:rPr lang="en-US" dirty="0"/>
              <a:t>Suspend or </a:t>
            </a:r>
            <a:r>
              <a:rPr lang="en-US" dirty="0" smtClean="0"/>
              <a:t>disable the service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Management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54487" y="2167417"/>
            <a:ext cx="45720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69882"/>
              </p:ext>
            </p:extLst>
          </p:nvPr>
        </p:nvGraphicFramePr>
        <p:xfrm>
          <a:off x="3124200" y="1295400"/>
          <a:ext cx="586740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0" name="Visio" r:id="rId4" imgW="7915976" imgH="7237379" progId="Visio.Drawing.11">
                  <p:embed/>
                </p:oleObj>
              </mc:Choice>
              <mc:Fallback>
                <p:oleObj name="Visio" r:id="rId4" imgW="7915976" imgH="72373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586740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971800" y="1349115"/>
            <a:ext cx="2209800" cy="543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1371600"/>
            <a:ext cx="3200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Coordinates flow of messages between askers/answerers</a:t>
            </a:r>
          </a:p>
          <a:p>
            <a:r>
              <a:rPr lang="en-US" dirty="0" smtClean="0"/>
              <a:t>Contacts top-</a:t>
            </a:r>
            <a:r>
              <a:rPr lang="en-US" i="1" dirty="0" smtClean="0"/>
              <a:t>k</a:t>
            </a:r>
            <a:r>
              <a:rPr lang="en-US" dirty="0" smtClean="0"/>
              <a:t> experts</a:t>
            </a:r>
          </a:p>
          <a:p>
            <a:pPr lvl="1"/>
            <a:r>
              <a:rPr lang="en-US" i="1" dirty="0"/>
              <a:t>k</a:t>
            </a:r>
            <a:r>
              <a:rPr lang="en-US" dirty="0" smtClean="0"/>
              <a:t> is “contact rate”</a:t>
            </a:r>
          </a:p>
          <a:p>
            <a:pPr lvl="1"/>
            <a:r>
              <a:rPr lang="en-US" dirty="0" smtClean="0"/>
              <a:t>Only asks those who are </a:t>
            </a:r>
            <a:r>
              <a:rPr lang="en-US" b="1" dirty="0" smtClean="0">
                <a:solidFill>
                  <a:srgbClr val="008000"/>
                </a:solidFill>
              </a:rPr>
              <a:t>Available</a:t>
            </a:r>
          </a:p>
          <a:p>
            <a:pPr lvl="1"/>
            <a:r>
              <a:rPr lang="en-US" dirty="0" smtClean="0"/>
              <a:t>Availability set from calendars and</a:t>
            </a:r>
            <a:br>
              <a:rPr lang="en-US" dirty="0" smtClean="0"/>
            </a:br>
            <a:r>
              <a:rPr lang="en-US" dirty="0" smtClean="0"/>
              <a:t>users could set manually</a:t>
            </a:r>
          </a:p>
          <a:p>
            <a:r>
              <a:rPr lang="en-US" dirty="0" smtClean="0"/>
              <a:t>If answerer doesn’t respond in 60 seconds or types “no”, then</a:t>
            </a:r>
            <a:br>
              <a:rPr lang="en-US" dirty="0" smtClean="0"/>
            </a:br>
            <a:r>
              <a:rPr lang="en-US" dirty="0" smtClean="0"/>
              <a:t>contact next user in list</a:t>
            </a:r>
          </a:p>
          <a:p>
            <a:r>
              <a:rPr lang="en-US" dirty="0" smtClean="0"/>
              <a:t>Once answerer accepts, other invitations are canceled</a:t>
            </a:r>
          </a:p>
          <a:p>
            <a:r>
              <a:rPr lang="en-US" dirty="0" smtClean="0"/>
              <a:t>All IM dialog logged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8587</TotalTime>
  <Words>953</Words>
  <Application>Microsoft Office PowerPoint</Application>
  <PresentationFormat>On-screen Show (4:3)</PresentationFormat>
  <Paragraphs>203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Visio</vt:lpstr>
      <vt:lpstr>Effects of Community size and contact rate  on synchronous SOCIAL Q&amp;A</vt:lpstr>
      <vt:lpstr>Question Answering (Q&amp;A)</vt:lpstr>
      <vt:lpstr>Social Question Answering</vt:lpstr>
      <vt:lpstr>Synchronous Social Question Answering</vt:lpstr>
      <vt:lpstr>IM-an-Expert</vt:lpstr>
      <vt:lpstr>IMX Sample Conversation (1 of 2)</vt:lpstr>
      <vt:lpstr>IMX Sample Conversation (2 of 2)</vt:lpstr>
      <vt:lpstr>Expert Finding</vt:lpstr>
      <vt:lpstr>Dialog Management</vt:lpstr>
      <vt:lpstr>Asker and Answerer needs in IMX</vt:lpstr>
      <vt:lpstr>User Study: Participants</vt:lpstr>
      <vt:lpstr>User Study: Methodology</vt:lpstr>
      <vt:lpstr>Findings: General Usage</vt:lpstr>
      <vt:lpstr>Recall from earlier</vt:lpstr>
      <vt:lpstr>Findings: Asking – Time to Answer</vt:lpstr>
      <vt:lpstr>Findings: Asking – Answer Ratings</vt:lpstr>
      <vt:lpstr>Findings: Answering – Interruptions </vt:lpstr>
      <vt:lpstr>Findings: Answering – Relevance</vt:lpstr>
      <vt:lpstr>Findings: Overall Perceptions</vt:lpstr>
      <vt:lpstr>Conclusions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mattri</dc:creator>
  <cp:lastModifiedBy>Ryen White</cp:lastModifiedBy>
  <cp:revision>381</cp:revision>
  <cp:lastPrinted>2011-04-02T15:10:03Z</cp:lastPrinted>
  <dcterms:created xsi:type="dcterms:W3CDTF">2010-11-04T17:28:54Z</dcterms:created>
  <dcterms:modified xsi:type="dcterms:W3CDTF">2011-05-13T03:57:18Z</dcterms:modified>
</cp:coreProperties>
</file>