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8"/>
  </p:notesMasterIdLst>
  <p:sldIdLst>
    <p:sldId id="256" r:id="rId3"/>
    <p:sldId id="257" r:id="rId4"/>
    <p:sldId id="272" r:id="rId5"/>
    <p:sldId id="273" r:id="rId6"/>
    <p:sldId id="266" r:id="rId7"/>
    <p:sldId id="265" r:id="rId8"/>
    <p:sldId id="258" r:id="rId9"/>
    <p:sldId id="259" r:id="rId10"/>
    <p:sldId id="260" r:id="rId11"/>
    <p:sldId id="267" r:id="rId12"/>
    <p:sldId id="268" r:id="rId13"/>
    <p:sldId id="269" r:id="rId14"/>
    <p:sldId id="270" r:id="rId15"/>
    <p:sldId id="261"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yen White" initials="RWW" lastIdx="3" clrIdx="0"/>
  <p:cmAuthor id="1" name="horvitz" initials="eh"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07/7/12/main">
          <a:srgbClr xmlns:mc="http://schemas.openxmlformats.org/markup-compatibility/2006" xmlns:a14="http://schemas.microsoft.com/office/drawing/2007/7/7/main" val="FF0000" mc:Ignorable=""/>
        </p14:laserClr>
      </p:ext>
      <p:ext uri="{2FDB2607-1784-4EEB-B798-7EB5836EED8A}">
        <p14:showMediaCtrls xmlns:p14="http://schemas.microsoft.com/office/powerpoint/2007/7/12/main" val="1"/>
      </p:ext>
    </p:extLst>
  </p:showPr>
  <p:clrMru>
    <a:srgbClr xmlns:mc="http://schemas.openxmlformats.org/markup-compatibility/2006" xmlns:a14="http://schemas.microsoft.com/office/drawing/2007/7/7/main" val="D2AA00" mc:Ignorable=""/>
    <a:srgbClr xmlns:mc="http://schemas.openxmlformats.org/markup-compatibility/2006" xmlns:a14="http://schemas.microsoft.com/office/drawing/2007/7/7/main" val="FF6600" mc:Ignorable=""/>
    <a:srgbClr xmlns:mc="http://schemas.openxmlformats.org/markup-compatibility/2006" xmlns:a14="http://schemas.microsoft.com/office/drawing/2007/7/7/main" val="DAB000" mc:Ignorable=""/>
    <a:srgbClr xmlns:mc="http://schemas.openxmlformats.org/markup-compatibility/2006" xmlns:a14="http://schemas.microsoft.com/office/drawing/2007/7/7/main" val="CDE1FF" mc:Ignorable=""/>
    <a:srgbClr xmlns:mc="http://schemas.openxmlformats.org/markup-compatibility/2006" xmlns:a14="http://schemas.microsoft.com/office/drawing/2007/7/7/main" val="CCECFF" mc:Ignorable=""/>
    <a:srgbClr xmlns:mc="http://schemas.openxmlformats.org/markup-compatibility/2006" xmlns:a14="http://schemas.microsoft.com/office/drawing/2007/7/7/main" val="006600" mc:Ignorable=""/>
    <a:srgbClr xmlns:mc="http://schemas.openxmlformats.org/markup-compatibility/2006" xmlns:a14="http://schemas.microsoft.com/office/drawing/2007/7/7/main" val="CCFFCC" mc:Ignorable=""/>
    <a:srgbClr xmlns:mc="http://schemas.openxmlformats.org/markup-compatibility/2006" xmlns:a14="http://schemas.microsoft.com/office/drawing/2007/7/7/main" val="FFCCCC" mc:Ignorable=""/>
  </p:clrMru>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79" autoAdjust="0"/>
  </p:normalViewPr>
  <p:slideViewPr>
    <p:cSldViewPr>
      <p:cViewPr>
        <p:scale>
          <a:sx n="86" d="100"/>
          <a:sy n="86" d="100"/>
        </p:scale>
        <p:origin x="-288" y="42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79823D-3B75-486E-9BD7-91E839DE201B}" type="datetimeFigureOut">
              <a:rPr lang="en-US" smtClean="0"/>
              <a:pPr/>
              <a:t>11/17/2009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8253C3-1A04-4BD9-9804-39F57AAF27DE}" type="slidenum">
              <a:rPr lang="en-US" smtClean="0"/>
              <a:pPr/>
              <a:t>‹#›</a:t>
            </a:fld>
            <a:endParaRPr lang="en-US"/>
          </a:p>
        </p:txBody>
      </p:sp>
    </p:spTree>
    <p:extLst>
      <p:ext uri="{BB962C8B-B14F-4D97-AF65-F5344CB8AC3E}">
        <p14:creationId xmlns:p14="http://schemas.microsoft.com/office/powerpoint/2007/7/12/main" val="336335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Women on behalf of relatives more than men (66% vs. 53%)</a:t>
            </a:r>
          </a:p>
          <a:p>
            <a:r>
              <a:rPr lang="en-US" dirty="0" smtClean="0"/>
              <a:t>What is the confidence level –</a:t>
            </a:r>
            <a:r>
              <a:rPr lang="en-US" baseline="0" dirty="0" smtClean="0"/>
              <a:t> perhaps say this during the presentation.</a:t>
            </a:r>
            <a:endParaRPr lang="en-US" dirty="0"/>
          </a:p>
        </p:txBody>
      </p:sp>
      <p:sp>
        <p:nvSpPr>
          <p:cNvPr id="4" name="Slide Number Placeholder 3"/>
          <p:cNvSpPr>
            <a:spLocks noGrp="1"/>
          </p:cNvSpPr>
          <p:nvPr>
            <p:ph type="sldNum" sz="quarter" idx="10"/>
          </p:nvPr>
        </p:nvSpPr>
        <p:spPr/>
        <p:txBody>
          <a:bodyPr/>
          <a:lstStyle/>
          <a:p>
            <a:fld id="{B98253C3-1A04-4BD9-9804-39F57AAF27DE}"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8253C3-1A04-4BD9-9804-39F57AAF27DE}" type="slidenum">
              <a:rPr lang="en-US" smtClean="0"/>
              <a:pPr/>
              <a:t>11</a:t>
            </a:fld>
            <a:endParaRPr lang="en-US"/>
          </a:p>
        </p:txBody>
      </p:sp>
    </p:spTree>
    <p:extLst>
      <p:ext uri="{BB962C8B-B14F-4D97-AF65-F5344CB8AC3E}">
        <p14:creationId xmlns:p14="http://schemas.microsoft.com/office/powerpoint/2007/7/12/main" val="3274139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xmlns:mc="http://schemas.openxmlformats.org/markup-compatibility/2006" xmlns:a14="http://schemas.microsoft.com/office/drawing/2007/7/7/main" val="000000" mc:Ignorable="">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F05044B-2B34-41C8-9BC7-C2A6DA813A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5044B-2B34-41C8-9BC7-C2A6DA813A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5044B-2B34-41C8-9BC7-C2A6DA813A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5044B-2B34-41C8-9BC7-C2A6DA813A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xmlns:mc="http://schemas.openxmlformats.org/markup-compatibility/2006" xmlns:a14="http://schemas.microsoft.com/office/drawing/2007/7/7/main" val="000000" mc:Ignorable="">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5044B-2B34-41C8-9BC7-C2A6DA813A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5044B-2B34-41C8-9BC7-C2A6DA813A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05044B-2B34-41C8-9BC7-C2A6DA813A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5044B-2B34-41C8-9BC7-C2A6DA813A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05044B-2B34-41C8-9BC7-C2A6DA813A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5044B-2B34-41C8-9BC7-C2A6DA813A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xmlns:mc="http://schemas.openxmlformats.org/markup-compatibility/2006" xmlns:a14="http://schemas.microsoft.com/office/drawing/2007/7/7/main" val="FFFFFF" mc:Ignorable=""/>
          </a:solidFill>
          <a:ln w="3175" cap="rnd" cmpd="sng" algn="ctr">
            <a:solidFill>
              <a:srgbClr xmlns:mc="http://schemas.openxmlformats.org/markup-compatibility/2006" xmlns:a14="http://schemas.microsoft.com/office/drawing/2007/7/7/main" val="C0C0C0" mc:Ignorable=""/>
            </a:solidFill>
            <a:prstDash val="solid"/>
          </a:ln>
          <a:effectLst>
            <a:outerShdw blurRad="63500" dist="38500" dir="7500000" sx="98500" sy="100080" kx="100000" algn="tl" rotWithShape="0">
              <a:srgbClr xmlns:mc="http://schemas.openxmlformats.org/markup-compatibility/2006" xmlns:a14="http://schemas.microsoft.com/office/drawing/2007/7/7/main" val="000000" mc:Ignorable="">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xmlns:mc="http://schemas.openxmlformats.org/markup-compatibility/2006" xmlns:a14="http://schemas.microsoft.com/office/drawing/2007/7/7/main" val="FFFFFF" mc:Ignorable=""/>
          </a:solidFill>
          <a:ln w="12700" cap="flat" cmpd="sng" algn="ctr">
            <a:solidFill>
              <a:srgbClr xmlns:mc="http://schemas.openxmlformats.org/markup-compatibility/2006" xmlns:a14="http://schemas.microsoft.com/office/drawing/2007/7/7/main" val="FFFFFF" mc:Ignorable=""/>
            </a:solidFill>
            <a:prstDash val="solid"/>
            <a:bevel/>
          </a:ln>
          <a:effectLst>
            <a:outerShdw blurRad="19685" dist="6350" dir="12900000" algn="tl" rotWithShape="0">
              <a:srgbClr xmlns:mc="http://schemas.openxmlformats.org/markup-compatibility/2006" xmlns:a14="http://schemas.microsoft.com/office/drawing/2007/7/7/main" val="000000" mc:Ignorable="">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C914E5-2234-4924-AA34-EA6E55359C87}" type="datetimeFigureOut">
              <a:rPr lang="en-US" smtClean="0"/>
              <a:pPr/>
              <a:t>11/17/2009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F05044B-2B34-41C8-9BC7-C2A6DA813A0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xmlns:mc="http://schemas.openxmlformats.org/markup-compatibility/2006" xmlns:a14="http://schemas.microsoft.com/office/drawing/2007/7/7/main" val="C0C0C0" mc:Ignorable=""/>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C914E5-2234-4924-AA34-EA6E55359C87}" type="datetimeFigureOut">
              <a:rPr lang="en-US" smtClean="0"/>
              <a:pPr/>
              <a:t>11/17/2009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05044B-2B34-41C8-9BC7-C2A6DA813A0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352" y="2209800"/>
            <a:ext cx="8080248" cy="1828800"/>
          </a:xfrm>
        </p:spPr>
        <p:txBody>
          <a:bodyPr>
            <a:normAutofit fontScale="90000"/>
          </a:bodyPr>
          <a:lstStyle/>
          <a:p>
            <a:r>
              <a:rPr lang="en-US" dirty="0"/>
              <a:t>Experiences with Web Search </a:t>
            </a:r>
            <a:r>
              <a:rPr lang="en-US" dirty="0" smtClean="0"/>
              <a:t>on Medical </a:t>
            </a:r>
            <a:r>
              <a:rPr lang="en-US" dirty="0"/>
              <a:t>Concerns </a:t>
            </a:r>
            <a:r>
              <a:rPr lang="en-US" dirty="0" smtClean="0"/>
              <a:t/>
            </a:r>
            <a:br>
              <a:rPr lang="en-US" dirty="0" smtClean="0"/>
            </a:br>
            <a:r>
              <a:rPr lang="en-US" dirty="0" smtClean="0"/>
              <a:t>and </a:t>
            </a:r>
            <a:r>
              <a:rPr lang="en-US" dirty="0"/>
              <a:t>Self Diagnosis</a:t>
            </a:r>
          </a:p>
        </p:txBody>
      </p:sp>
      <p:sp>
        <p:nvSpPr>
          <p:cNvPr id="3" name="Subtitle 2"/>
          <p:cNvSpPr>
            <a:spLocks noGrp="1"/>
          </p:cNvSpPr>
          <p:nvPr>
            <p:ph type="subTitle" idx="1"/>
          </p:nvPr>
        </p:nvSpPr>
        <p:spPr>
          <a:xfrm>
            <a:off x="755904" y="4523936"/>
            <a:ext cx="7854696" cy="1953064"/>
          </a:xfrm>
        </p:spPr>
        <p:txBody>
          <a:bodyPr/>
          <a:lstStyle/>
          <a:p>
            <a:endParaRPr lang="en-US" b="1" dirty="0" smtClean="0"/>
          </a:p>
          <a:p>
            <a:r>
              <a:rPr lang="en-US" dirty="0" smtClean="0"/>
              <a:t>Ryen W. White PhD and Eric Horvitz MD, PhD</a:t>
            </a:r>
          </a:p>
          <a:p>
            <a:r>
              <a:rPr lang="en-US" dirty="0" smtClean="0"/>
              <a:t>Microsoft Research</a:t>
            </a:r>
          </a:p>
          <a:p>
            <a:r>
              <a:rPr lang="en-US" i="1" dirty="0" smtClean="0"/>
              <a:t>{ryenw, horvitz}@microsoft.com</a:t>
            </a:r>
            <a:endParaRPr lang="en-US" i="1" dirty="0"/>
          </a:p>
        </p:txBody>
      </p:sp>
    </p:spTree>
    <p:extLst>
      <p:ext uri="{BB962C8B-B14F-4D97-AF65-F5344CB8AC3E}">
        <p14:creationId xmlns:p14="http://schemas.microsoft.com/office/powerpoint/2007/7/12/main" val="3317582279"/>
      </p:ext>
    </p:extLst>
  </p:cSld>
  <p:clrMapOvr>
    <a:masterClrMapping/>
  </p:clrMapOvr>
  <p:timing>
    <p:tnLst>
      <p:par>
        <p:cTn xmlns:p14="http://schemas.microsoft.com/office/powerpoint/2007/7/12/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Findings: Undiagnosed Conditions</a:t>
            </a:r>
          </a:p>
        </p:txBody>
      </p:sp>
      <p:sp>
        <p:nvSpPr>
          <p:cNvPr id="3" name="Content Placeholder 2"/>
          <p:cNvSpPr>
            <a:spLocks noGrp="1"/>
          </p:cNvSpPr>
          <p:nvPr>
            <p:ph idx="1"/>
          </p:nvPr>
        </p:nvSpPr>
        <p:spPr>
          <a:xfrm>
            <a:off x="457200" y="1935480"/>
            <a:ext cx="8458200" cy="4922520"/>
          </a:xfrm>
        </p:spPr>
        <p:txBody>
          <a:bodyPr>
            <a:normAutofit fontScale="92500"/>
          </a:bodyPr>
          <a:lstStyle/>
          <a:p>
            <a:r>
              <a:rPr lang="en-US" dirty="0" smtClean="0"/>
              <a:t>Conditioning on answers to pivotal questions:</a:t>
            </a:r>
          </a:p>
          <a:p>
            <a:pPr marL="0" indent="0">
              <a:buNone/>
            </a:pPr>
            <a:endParaRPr lang="en-US" sz="600" dirty="0" smtClean="0"/>
          </a:p>
          <a:p>
            <a:pPr lvl="1"/>
            <a:r>
              <a:rPr lang="en-US" b="1" i="1" dirty="0" smtClean="0">
                <a:solidFill>
                  <a:srgbClr xmlns:mc="http://schemas.openxmlformats.org/markup-compatibility/2006" xmlns:a14="http://schemas.microsoft.com/office/drawing/2007/7/7/main" val="C00000" mc:Ignorable=""/>
                </a:solidFill>
              </a:rPr>
              <a:t>RankAsLikelihood (Always-Never):</a:t>
            </a:r>
            <a:r>
              <a:rPr lang="en-US" b="1" i="1" dirty="0" smtClean="0"/>
              <a:t> </a:t>
            </a:r>
            <a:r>
              <a:rPr lang="en-US" dirty="0" smtClean="0"/>
              <a:t>“</a:t>
            </a:r>
            <a:r>
              <a:rPr lang="en-US" i="1" dirty="0" smtClean="0"/>
              <a:t>If your queries contain medical symptoms, how often do you consider the rank of the Web search results as indicating the likelihood of illnesses, with more likely diseases appearing higher up on the result page(s)?</a:t>
            </a:r>
            <a:r>
              <a:rPr lang="en-US" dirty="0" smtClean="0"/>
              <a:t>”</a:t>
            </a:r>
          </a:p>
          <a:p>
            <a:pPr marL="393192" lvl="1" indent="0">
              <a:buNone/>
            </a:pPr>
            <a:endParaRPr lang="en-US" sz="600" dirty="0" smtClean="0"/>
          </a:p>
          <a:p>
            <a:pPr lvl="1"/>
            <a:r>
              <a:rPr lang="en-US" b="1" i="1" dirty="0" smtClean="0">
                <a:solidFill>
                  <a:srgbClr xmlns:mc="http://schemas.openxmlformats.org/markup-compatibility/2006" xmlns:a14="http://schemas.microsoft.com/office/drawing/2007/7/7/main" val="006600" mc:Ignorable=""/>
                </a:solidFill>
              </a:rPr>
              <a:t>Hypochondriac (Yes-No):</a:t>
            </a:r>
            <a:r>
              <a:rPr lang="en-US" i="1" dirty="0" smtClean="0">
                <a:solidFill>
                  <a:srgbClr xmlns:mc="http://schemas.openxmlformats.org/markup-compatibility/2006" xmlns:a14="http://schemas.microsoft.com/office/drawing/2007/7/7/main" val="006600" mc:Ignorable=""/>
                </a:solidFill>
              </a:rPr>
              <a:t> </a:t>
            </a:r>
            <a:r>
              <a:rPr lang="en-US" dirty="0" smtClean="0"/>
              <a:t>“</a:t>
            </a:r>
            <a:r>
              <a:rPr lang="en-US" i="1" dirty="0" smtClean="0"/>
              <a:t>Do you think that you are a hypochondriac?</a:t>
            </a:r>
            <a:r>
              <a:rPr lang="en-US" dirty="0" smtClean="0"/>
              <a:t>”</a:t>
            </a:r>
          </a:p>
          <a:p>
            <a:pPr marL="393192" lvl="1" indent="0">
              <a:buNone/>
            </a:pPr>
            <a:endParaRPr lang="en-US" sz="600" dirty="0" smtClean="0"/>
          </a:p>
          <a:p>
            <a:pPr lvl="1"/>
            <a:r>
              <a:rPr lang="en-US" b="1" i="1" dirty="0" smtClean="0">
                <a:solidFill>
                  <a:schemeClr val="accent1"/>
                </a:solidFill>
              </a:rPr>
              <a:t>OverThreshold (Yes-No): </a:t>
            </a:r>
            <a:r>
              <a:rPr lang="en-US" dirty="0" smtClean="0"/>
              <a:t>“</a:t>
            </a:r>
            <a:r>
              <a:rPr lang="en-US" i="1" dirty="0" smtClean="0"/>
              <a:t>Do you believe that you have ever been in a situation where Web content “put you over the threshold” for scheduling an appointment with a health professional, when you would likely have not sought professional medical attention if you had not reviewed Web content?</a:t>
            </a:r>
            <a:r>
              <a:rPr lang="en-US" dirty="0" smtClean="0"/>
              <a:t>”</a:t>
            </a:r>
          </a:p>
          <a:p>
            <a:endParaRPr lang="en-US" dirty="0"/>
          </a:p>
        </p:txBody>
      </p:sp>
    </p:spTree>
    <p:extLst>
      <p:ext uri="{BB962C8B-B14F-4D97-AF65-F5344CB8AC3E}">
        <p14:creationId xmlns:p14="http://schemas.microsoft.com/office/powerpoint/2007/7/12/main" val="2972516535"/>
      </p:ext>
    </p:extLst>
  </p:cSld>
  <p:clrMapOvr>
    <a:masterClrMapping/>
  </p:clrMapOvr>
  <p:timing>
    <p:tnLst>
      <p:par>
        <p:cTn xmlns:p14="http://schemas.microsoft.com/office/powerpoint/2007/7/12/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Findings: Undiagnosed Conditions</a:t>
            </a:r>
          </a:p>
        </p:txBody>
      </p:sp>
      <p:graphicFrame>
        <p:nvGraphicFramePr>
          <p:cNvPr id="4" name="Table 3"/>
          <p:cNvGraphicFramePr>
            <a:graphicFrameLocks noGrp="1"/>
          </p:cNvGraphicFramePr>
          <p:nvPr>
            <p:extLst>
              <p:ext uri="{D42A27DB-BD31-4B8C-83A1-F6EECF244321}">
                <p14:modId xmlns:p14="http://schemas.microsoft.com/office/powerpoint/2007/7/12/main" val="82714093"/>
              </p:ext>
            </p:extLst>
          </p:nvPr>
        </p:nvGraphicFramePr>
        <p:xfrm>
          <a:off x="381000" y="2001520"/>
          <a:ext cx="8229607" cy="4610100"/>
        </p:xfrm>
        <a:graphic>
          <a:graphicData uri="http://schemas.openxmlformats.org/drawingml/2006/table">
            <a:tbl>
              <a:tblPr>
                <a:tableStyleId>{5C22544A-7EE6-4342-B048-85BDC9FD1C3A}</a:tableStyleId>
              </a:tblPr>
              <a:tblGrid>
                <a:gridCol w="2057400"/>
                <a:gridCol w="609600"/>
                <a:gridCol w="533400"/>
                <a:gridCol w="533400"/>
                <a:gridCol w="533400"/>
                <a:gridCol w="762000"/>
                <a:gridCol w="762000"/>
                <a:gridCol w="609600"/>
                <a:gridCol w="609600"/>
                <a:gridCol w="609600"/>
                <a:gridCol w="609607"/>
              </a:tblGrid>
              <a:tr h="317500">
                <a:tc rowSpan="2" gridSpan="2">
                  <a:txBody>
                    <a:bodyPr/>
                    <a:lstStyle/>
                    <a:p>
                      <a:r>
                        <a:rPr lang="en-US" dirty="0" smtClean="0"/>
                        <a:t>Question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dirty="0"/>
                    </a:p>
                  </a:txBody>
                  <a:tcPr/>
                </a:tc>
                <a:tc gridSpan="3">
                  <a:txBody>
                    <a:bodyPr/>
                    <a:lstStyle/>
                    <a:p>
                      <a:pPr algn="ctr"/>
                      <a:r>
                        <a:rPr lang="en-US" sz="1100" b="1" i="1" dirty="0" smtClean="0"/>
                        <a:t>Group</a:t>
                      </a:r>
                      <a:endParaRPr lang="en-US" sz="1100"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c gridSpan="2">
                  <a:txBody>
                    <a:bodyPr/>
                    <a:lstStyle/>
                    <a:p>
                      <a:pPr algn="ctr">
                        <a:spcBef>
                          <a:spcPts val="600"/>
                        </a:spcBef>
                      </a:pPr>
                      <a:r>
                        <a:rPr lang="en-US" sz="1100" b="1" i="1" dirty="0" smtClean="0">
                          <a:solidFill>
                            <a:schemeClr val="bg1"/>
                          </a:solidFill>
                        </a:rPr>
                        <a:t>RankAsLikelihood</a:t>
                      </a:r>
                      <a:endParaRPr lang="en-US" sz="1100" b="1"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C00000" mc:Ignorable=""/>
                    </a:solidFill>
                  </a:tcPr>
                </a:tc>
                <a:tc hMerge="1">
                  <a:txBody>
                    <a:bodyPr/>
                    <a:lstStyle/>
                    <a:p>
                      <a:endParaRPr lang="en-US" dirty="0"/>
                    </a:p>
                  </a:txBody>
                  <a:tcPr/>
                </a:tc>
                <a:tc gridSpan="2">
                  <a:txBody>
                    <a:bodyPr/>
                    <a:lstStyle/>
                    <a:p>
                      <a:pPr algn="ctr"/>
                      <a:r>
                        <a:rPr lang="en-US" sz="1100" b="1" i="1" dirty="0" smtClean="0">
                          <a:solidFill>
                            <a:schemeClr val="bg1"/>
                          </a:solidFill>
                        </a:rPr>
                        <a:t>Hypochondriac</a:t>
                      </a:r>
                      <a:endParaRPr lang="en-US" sz="1100" b="1"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006600" mc:Ignorable=""/>
                    </a:solidFill>
                  </a:tcPr>
                </a:tc>
                <a:tc hMerge="1">
                  <a:txBody>
                    <a:bodyPr/>
                    <a:lstStyle/>
                    <a:p>
                      <a:endParaRPr lang="en-US" dirty="0"/>
                    </a:p>
                  </a:txBody>
                  <a:tcPr/>
                </a:tc>
                <a:tc gridSpan="2">
                  <a:txBody>
                    <a:bodyPr/>
                    <a:lstStyle/>
                    <a:p>
                      <a:pPr algn="ctr"/>
                      <a:r>
                        <a:rPr lang="en-US" sz="1100" b="1" i="1" dirty="0" smtClean="0">
                          <a:solidFill>
                            <a:schemeClr val="bg1"/>
                          </a:solidFill>
                        </a:rPr>
                        <a:t>OverThreshold</a:t>
                      </a:r>
                      <a:endParaRPr lang="en-US" sz="1100" b="1"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tc>
              </a:tr>
              <a:tr h="269240">
                <a:tc gridSpan="2" vMerge="1">
                  <a:txBody>
                    <a:bodyPr/>
                    <a:lstStyle/>
                    <a:p>
                      <a:endParaRPr lang="en-US"/>
                    </a:p>
                  </a:txBody>
                  <a:tcPr/>
                </a:tc>
                <a:tc hMerge="1" vMerge="1">
                  <a:txBody>
                    <a:bodyPr/>
                    <a:lstStyle/>
                    <a:p>
                      <a:endParaRPr lang="en-US"/>
                    </a:p>
                  </a:txBody>
                  <a:tcPr/>
                </a:tc>
                <a:tc>
                  <a:txBody>
                    <a:bodyPr/>
                    <a:lstStyle/>
                    <a:p>
                      <a:pPr algn="ctr"/>
                      <a:r>
                        <a:rPr lang="en-US" sz="1100" b="1" dirty="0" smtClean="0"/>
                        <a:t>All</a:t>
                      </a:r>
                      <a:endParaRPr lang="en-US"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smtClean="0"/>
                        <a:t>Male</a:t>
                      </a:r>
                      <a:endParaRPr lang="en-US" sz="1100" b="1"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smtClean="0"/>
                        <a:t>Female</a:t>
                      </a:r>
                      <a:endParaRPr lang="en-US" sz="1100" b="1"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smtClean="0">
                          <a:solidFill>
                            <a:srgbClr xmlns:mc="http://schemas.openxmlformats.org/markup-compatibility/2006" xmlns:a14="http://schemas.microsoft.com/office/drawing/2007/7/7/main" val="C00000" mc:Ignorable=""/>
                          </a:solidFill>
                        </a:rPr>
                        <a:t>Always</a:t>
                      </a:r>
                      <a:endParaRPr lang="en-US" sz="11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FFCCCC" mc:Ignorable=""/>
                    </a:solidFill>
                  </a:tcPr>
                </a:tc>
                <a:tc>
                  <a:txBody>
                    <a:bodyPr/>
                    <a:lstStyle/>
                    <a:p>
                      <a:pPr algn="ctr"/>
                      <a:r>
                        <a:rPr lang="en-US" sz="1100" b="1" dirty="0" smtClean="0">
                          <a:solidFill>
                            <a:srgbClr xmlns:mc="http://schemas.openxmlformats.org/markup-compatibility/2006" xmlns:a14="http://schemas.microsoft.com/office/drawing/2007/7/7/main" val="C00000" mc:Ignorable=""/>
                          </a:solidFill>
                        </a:rPr>
                        <a:t>Never</a:t>
                      </a:r>
                      <a:endParaRPr lang="en-US" sz="11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FFCCCC" mc:Ignorable=""/>
                    </a:solidFill>
                  </a:tcPr>
                </a:tc>
                <a:tc>
                  <a:txBody>
                    <a:bodyPr/>
                    <a:lstStyle/>
                    <a:p>
                      <a:pPr algn="ctr"/>
                      <a:r>
                        <a:rPr lang="en-US" sz="1100" b="1" dirty="0" smtClean="0">
                          <a:solidFill>
                            <a:srgbClr xmlns:mc="http://schemas.openxmlformats.org/markup-compatibility/2006" xmlns:a14="http://schemas.microsoft.com/office/drawing/2007/7/7/main" val="006600" mc:Ignorable=""/>
                          </a:solidFill>
                        </a:rPr>
                        <a:t>Yes</a:t>
                      </a:r>
                      <a:endParaRPr lang="en-US" sz="1100" b="1" dirty="0">
                        <a:solidFill>
                          <a:srgbClr xmlns:mc="http://schemas.openxmlformats.org/markup-compatibility/2006" xmlns:a14="http://schemas.microsoft.com/office/drawing/2007/7/7/main" val="0066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CCFFCC" mc:Ignorable=""/>
                    </a:solidFill>
                  </a:tcPr>
                </a:tc>
                <a:tc>
                  <a:txBody>
                    <a:bodyPr/>
                    <a:lstStyle/>
                    <a:p>
                      <a:pPr algn="ctr"/>
                      <a:r>
                        <a:rPr lang="en-US" sz="1100" b="1" dirty="0" smtClean="0">
                          <a:solidFill>
                            <a:srgbClr xmlns:mc="http://schemas.openxmlformats.org/markup-compatibility/2006" xmlns:a14="http://schemas.microsoft.com/office/drawing/2007/7/7/main" val="006600" mc:Ignorable=""/>
                          </a:solidFill>
                        </a:rPr>
                        <a:t>No</a:t>
                      </a:r>
                      <a:endParaRPr lang="en-US" sz="1100" b="1" dirty="0">
                        <a:solidFill>
                          <a:srgbClr xmlns:mc="http://schemas.openxmlformats.org/markup-compatibility/2006" xmlns:a14="http://schemas.microsoft.com/office/drawing/2007/7/7/main" val="0066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CCFFCC" mc:Ignorable=""/>
                    </a:solidFill>
                  </a:tcPr>
                </a:tc>
                <a:tc>
                  <a:txBody>
                    <a:bodyPr/>
                    <a:lstStyle/>
                    <a:p>
                      <a:pPr algn="ctr"/>
                      <a:r>
                        <a:rPr lang="en-US" sz="1100" b="1" dirty="0" smtClean="0">
                          <a:solidFill>
                            <a:srgbClr xmlns:mc="http://schemas.openxmlformats.org/markup-compatibility/2006" xmlns:a14="http://schemas.microsoft.com/office/drawing/2007/7/7/main" val="0070C0" mc:Ignorable=""/>
                          </a:solidFill>
                        </a:rPr>
                        <a:t>Yes</a:t>
                      </a:r>
                      <a:endParaRPr lang="en-US" sz="1100" b="1" dirty="0">
                        <a:solidFill>
                          <a:srgbClr xmlns:mc="http://schemas.openxmlformats.org/markup-compatibility/2006" xmlns:a14="http://schemas.microsoft.com/office/drawing/2007/7/7/main" val="0070C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CDE1FF" mc:Ignorable=""/>
                    </a:solidFill>
                  </a:tcPr>
                </a:tc>
                <a:tc>
                  <a:txBody>
                    <a:bodyPr/>
                    <a:lstStyle/>
                    <a:p>
                      <a:pPr algn="ctr"/>
                      <a:r>
                        <a:rPr lang="en-US" sz="1100" b="1" dirty="0" smtClean="0">
                          <a:solidFill>
                            <a:srgbClr xmlns:mc="http://schemas.openxmlformats.org/markup-compatibility/2006" xmlns:a14="http://schemas.microsoft.com/office/drawing/2007/7/7/main" val="0070C0" mc:Ignorable=""/>
                          </a:solidFill>
                        </a:rPr>
                        <a:t>No</a:t>
                      </a:r>
                      <a:endParaRPr lang="en-US" sz="1100" b="1" dirty="0">
                        <a:solidFill>
                          <a:srgbClr xmlns:mc="http://schemas.openxmlformats.org/markup-compatibility/2006" xmlns:a14="http://schemas.microsoft.com/office/drawing/2007/7/7/main" val="0070C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CDE1FF" mc:Ignorable=""/>
                    </a:solidFill>
                  </a:tcPr>
                </a:tc>
              </a:tr>
              <a:tr h="635000">
                <a:tc>
                  <a:txBody>
                    <a:bodyPr/>
                    <a:lstStyle/>
                    <a:p>
                      <a:r>
                        <a:rPr lang="en-US" sz="1200" i="1" dirty="0" smtClean="0"/>
                        <a:t>How often do</a:t>
                      </a:r>
                      <a:r>
                        <a:rPr lang="en-US" sz="1200" i="1" baseline="0" dirty="0" smtClean="0"/>
                        <a:t> your Web searches for symptoms / basic medical conditions lead to your review of content on serious illnesses?</a:t>
                      </a: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i="1" dirty="0" smtClean="0"/>
                        <a:t>% Always</a:t>
                      </a:r>
                      <a:r>
                        <a:rPr lang="en-US" sz="1000" i="1" baseline="0" dirty="0" smtClean="0"/>
                        <a:t> or </a:t>
                      </a:r>
                      <a:r>
                        <a:rPr lang="en-US" sz="1000" i="1" dirty="0" smtClean="0"/>
                        <a:t>Often</a:t>
                      </a:r>
                      <a:endParaRPr lang="en-US" sz="10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21.1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19.3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25.0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28.4</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14.8</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43.8</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20.3</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36.9</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16.2</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r>
                        <a:rPr lang="en-US" sz="1200" i="1" dirty="0" smtClean="0"/>
                        <a:t>Has searching for health-related information online</a:t>
                      </a:r>
                      <a:r>
                        <a:rPr lang="en-US" sz="1200" i="1" baseline="0" dirty="0" smtClean="0"/>
                        <a:t> ever made you feel </a:t>
                      </a:r>
                      <a:r>
                        <a:rPr lang="en-US" sz="1200" b="1" i="1" baseline="0" dirty="0" smtClean="0"/>
                        <a:t>more anxious</a:t>
                      </a:r>
                      <a:r>
                        <a:rPr lang="en-US" sz="1200" i="1" baseline="0" dirty="0" smtClean="0"/>
                        <a:t> about a perceived medical condition?</a:t>
                      </a: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i="1" dirty="0" smtClean="0"/>
                        <a:t>% Yes</a:t>
                      </a:r>
                      <a:endParaRPr lang="en-US" sz="10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38.5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35.4</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45.2</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45.7</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29.6</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66.8</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37.5</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57.4</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32.6</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r>
                        <a:rPr lang="en-US" sz="1200" i="1" dirty="0" smtClean="0"/>
                        <a:t>Has searching for health-related information online</a:t>
                      </a:r>
                      <a:r>
                        <a:rPr lang="en-US" sz="1200" i="1" baseline="0" dirty="0" smtClean="0"/>
                        <a:t> ever made you feel </a:t>
                      </a:r>
                      <a:r>
                        <a:rPr lang="en-US" sz="1200" b="1" i="1" baseline="0" dirty="0" smtClean="0"/>
                        <a:t>less anxious</a:t>
                      </a:r>
                      <a:r>
                        <a:rPr lang="en-US" sz="1200" i="1" baseline="0" dirty="0" smtClean="0"/>
                        <a:t> about a perceived medical condition?</a:t>
                      </a: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i="1" dirty="0" smtClean="0"/>
                        <a:t>% Yes</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50.3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49.6</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51.7</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37.4</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64.3</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31.9</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51.0</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36.3</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54.7</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r>
                        <a:rPr lang="en-US" sz="1200" i="1" dirty="0" smtClean="0"/>
                        <a:t>Does searching the Web for health-related information make you behave</a:t>
                      </a:r>
                      <a:r>
                        <a:rPr lang="en-US" sz="1200" i="1" baseline="0" dirty="0" smtClean="0"/>
                        <a:t> differently with respect to a perceived medical condition?</a:t>
                      </a: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i="1" dirty="0" smtClean="0"/>
                        <a:t>% Yes</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39.2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38.9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39.9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78.6</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32.2</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66.7</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38.2</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58.2</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33.3</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Rectangle 2"/>
          <p:cNvSpPr/>
          <p:nvPr/>
        </p:nvSpPr>
        <p:spPr>
          <a:xfrm>
            <a:off x="4687957" y="2613578"/>
            <a:ext cx="3943350" cy="40290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211957" y="2613576"/>
            <a:ext cx="2552700" cy="40290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431157" y="2613578"/>
            <a:ext cx="1238250" cy="40290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6553200"/>
            <a:ext cx="2891229" cy="338554"/>
          </a:xfrm>
          <a:prstGeom prst="rect">
            <a:avLst/>
          </a:prstGeom>
          <a:noFill/>
        </p:spPr>
        <p:txBody>
          <a:bodyPr wrap="square" rtlCol="0">
            <a:spAutoFit/>
          </a:bodyPr>
          <a:lstStyle/>
          <a:p>
            <a:r>
              <a:rPr lang="en-US" sz="1600" dirty="0" smtClean="0">
                <a:sym typeface="Symbol"/>
              </a:rPr>
              <a:t></a:t>
            </a:r>
            <a:r>
              <a:rPr lang="en-US" sz="1600" baseline="30000" dirty="0" smtClean="0">
                <a:sym typeface="Symbol"/>
              </a:rPr>
              <a:t>2</a:t>
            </a:r>
            <a:r>
              <a:rPr lang="en-US" sz="1600" dirty="0" smtClean="0">
                <a:sym typeface="Symbol"/>
              </a:rPr>
              <a:t> s</a:t>
            </a:r>
            <a:r>
              <a:rPr lang="en-US" sz="1600" dirty="0" smtClean="0"/>
              <a:t>ignificance: </a:t>
            </a:r>
            <a:r>
              <a:rPr lang="en-US" sz="1600" b="1" i="1" dirty="0" smtClean="0">
                <a:solidFill>
                  <a:srgbClr xmlns:mc="http://schemas.openxmlformats.org/markup-compatibility/2006" xmlns:a14="http://schemas.microsoft.com/office/drawing/2007/7/7/main" val="D2AA00" mc:Ignorable=""/>
                </a:solidFill>
              </a:rPr>
              <a:t>p</a:t>
            </a:r>
            <a:r>
              <a:rPr lang="en-US" sz="1600" b="1" dirty="0" smtClean="0">
                <a:solidFill>
                  <a:srgbClr xmlns:mc="http://schemas.openxmlformats.org/markup-compatibility/2006" xmlns:a14="http://schemas.microsoft.com/office/drawing/2007/7/7/main" val="D2AA00" mc:Ignorable=""/>
                </a:solidFill>
              </a:rPr>
              <a:t> &lt; .05</a:t>
            </a:r>
            <a:r>
              <a:rPr lang="en-US" sz="1600" dirty="0" smtClean="0"/>
              <a:t>,  </a:t>
            </a:r>
            <a:r>
              <a:rPr lang="en-US" sz="1600" b="1" i="1" dirty="0" smtClean="0">
                <a:solidFill>
                  <a:srgbClr xmlns:mc="http://schemas.openxmlformats.org/markup-compatibility/2006" xmlns:a14="http://schemas.microsoft.com/office/drawing/2007/7/7/main" val="C00000" mc:Ignorable=""/>
                </a:solidFill>
              </a:rPr>
              <a:t>p</a:t>
            </a:r>
            <a:r>
              <a:rPr lang="en-US" sz="1600" b="1" dirty="0" smtClean="0">
                <a:solidFill>
                  <a:srgbClr xmlns:mc="http://schemas.openxmlformats.org/markup-compatibility/2006" xmlns:a14="http://schemas.microsoft.com/office/drawing/2007/7/7/main" val="C00000" mc:Ignorable=""/>
                </a:solidFill>
              </a:rPr>
              <a:t> &lt; .01</a:t>
            </a:r>
            <a:endParaRPr lang="en-US" sz="1600" b="1" dirty="0">
              <a:solidFill>
                <a:srgbClr xmlns:mc="http://schemas.openxmlformats.org/markup-compatibility/2006" xmlns:a14="http://schemas.microsoft.com/office/drawing/2007/7/7/main" val="C00000" mc:Ignorable=""/>
              </a:solidFill>
            </a:endParaRPr>
          </a:p>
        </p:txBody>
      </p:sp>
    </p:spTree>
    <p:extLst>
      <p:ext uri="{BB962C8B-B14F-4D97-AF65-F5344CB8AC3E}">
        <p14:creationId xmlns:p14="http://schemas.microsoft.com/office/powerpoint/2007/7/12/main" val="662770170"/>
      </p:ext>
    </p:extLst>
  </p:cSld>
  <p:clrMapOvr>
    <a:masterClrMapping/>
  </p:clrMapOvr>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a:t>Findings: </a:t>
            </a:r>
            <a:r>
              <a:rPr lang="en-US" sz="4500" dirty="0" smtClean="0"/>
              <a:t>Diagnosed </a:t>
            </a:r>
            <a:r>
              <a:rPr lang="en-US" sz="4500" dirty="0"/>
              <a:t>Conditions</a:t>
            </a:r>
          </a:p>
        </p:txBody>
      </p:sp>
      <p:graphicFrame>
        <p:nvGraphicFramePr>
          <p:cNvPr id="4" name="Table 3"/>
          <p:cNvGraphicFramePr>
            <a:graphicFrameLocks noGrp="1"/>
          </p:cNvGraphicFramePr>
          <p:nvPr>
            <p:extLst>
              <p:ext uri="{D42A27DB-BD31-4B8C-83A1-F6EECF244321}">
                <p14:modId xmlns:p14="http://schemas.microsoft.com/office/powerpoint/2007/7/12/main" val="2906009199"/>
              </p:ext>
            </p:extLst>
          </p:nvPr>
        </p:nvGraphicFramePr>
        <p:xfrm>
          <a:off x="381000" y="2054860"/>
          <a:ext cx="4267200" cy="3507740"/>
        </p:xfrm>
        <a:graphic>
          <a:graphicData uri="http://schemas.openxmlformats.org/drawingml/2006/table">
            <a:tbl>
              <a:tblPr>
                <a:tableStyleId>{5C22544A-7EE6-4342-B048-85BDC9FD1C3A}</a:tableStyleId>
              </a:tblPr>
              <a:tblGrid>
                <a:gridCol w="2209800"/>
                <a:gridCol w="457200"/>
                <a:gridCol w="533400"/>
                <a:gridCol w="533400"/>
                <a:gridCol w="533400"/>
              </a:tblGrid>
              <a:tr h="317500">
                <a:tc rowSpan="2" gridSpan="2">
                  <a:txBody>
                    <a:bodyPr/>
                    <a:lstStyle/>
                    <a:p>
                      <a:r>
                        <a:rPr lang="en-US" dirty="0" smtClean="0"/>
                        <a:t>Question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dirty="0"/>
                    </a:p>
                  </a:txBody>
                  <a:tcPr/>
                </a:tc>
                <a:tc gridSpan="3">
                  <a:txBody>
                    <a:bodyPr/>
                    <a:lstStyle/>
                    <a:p>
                      <a:pPr algn="ctr"/>
                      <a:r>
                        <a:rPr lang="en-US" sz="1100" b="1" i="1" dirty="0" smtClean="0"/>
                        <a:t>Group</a:t>
                      </a:r>
                      <a:endParaRPr lang="en-US" sz="1100"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r>
              <a:tr h="269240">
                <a:tc gridSpan="2" vMerge="1">
                  <a:txBody>
                    <a:bodyPr/>
                    <a:lstStyle/>
                    <a:p>
                      <a:endParaRPr lang="en-US"/>
                    </a:p>
                  </a:txBody>
                  <a:tcPr/>
                </a:tc>
                <a:tc hMerge="1" vMerge="1">
                  <a:txBody>
                    <a:bodyPr/>
                    <a:lstStyle/>
                    <a:p>
                      <a:endParaRPr lang="en-US"/>
                    </a:p>
                  </a:txBody>
                  <a:tcPr/>
                </a:tc>
                <a:tc>
                  <a:txBody>
                    <a:bodyPr/>
                    <a:lstStyle/>
                    <a:p>
                      <a:pPr algn="ctr"/>
                      <a:r>
                        <a:rPr lang="en-US" sz="1100" b="1" dirty="0" smtClean="0"/>
                        <a:t>All</a:t>
                      </a:r>
                      <a:endParaRPr lang="en-US"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smtClean="0"/>
                        <a:t>Male</a:t>
                      </a:r>
                      <a:endParaRPr lang="en-US" sz="1100" b="1"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smtClean="0"/>
                        <a:t>Female</a:t>
                      </a:r>
                      <a:endParaRPr lang="en-US" sz="1100" b="1"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r>
                        <a:rPr lang="en-US" sz="1200" i="1" dirty="0" smtClean="0"/>
                        <a:t>Did your use of the Web [for related medical searches] occur solely after your diagnosis?</a:t>
                      </a: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i="1" dirty="0" smtClean="0"/>
                        <a:t>% Yes</a:t>
                      </a:r>
                      <a:endParaRPr lang="en-US" sz="10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t>26.8</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t>28.3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t>23.6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Did the Web help reassure you?</a:t>
                      </a:r>
                    </a:p>
                    <a:p>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i="1" dirty="0" smtClean="0"/>
                        <a:t>% Yes</a:t>
                      </a:r>
                      <a:endParaRPr lang="en-US" sz="10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76.0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72.6</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83.3</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Did the</a:t>
                      </a:r>
                      <a:r>
                        <a:rPr lang="en-US" sz="1200" i="1" baseline="0" dirty="0" smtClean="0"/>
                        <a:t> Web help you understand the terminology or explanation used by the health professional?</a:t>
                      </a:r>
                      <a:endParaRPr lang="en-US" sz="1200"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i="1" dirty="0" smtClean="0"/>
                        <a:t>% Yes</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77.9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75.8</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82.4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Did the information</a:t>
                      </a:r>
                      <a:r>
                        <a:rPr lang="en-US" sz="1200" i="1" baseline="0" dirty="0" smtClean="0"/>
                        <a:t> help you to actively participate in the conversation with the health professional?</a:t>
                      </a:r>
                      <a:endParaRPr lang="en-US" sz="1200"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i="1" dirty="0" smtClean="0"/>
                        <a:t>% Yes</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64.9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63.2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68.5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Content Placeholder 2"/>
          <p:cNvSpPr txBox="1">
            <a:spLocks/>
          </p:cNvSpPr>
          <p:nvPr/>
        </p:nvSpPr>
        <p:spPr>
          <a:xfrm>
            <a:off x="4800600" y="1935480"/>
            <a:ext cx="4114800" cy="49987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100" dirty="0" smtClean="0"/>
              <a:t>~80% used Web to study diagnosed medical conditions</a:t>
            </a:r>
          </a:p>
          <a:p>
            <a:r>
              <a:rPr lang="en-US" sz="2100" dirty="0" smtClean="0"/>
              <a:t>~60% informed physician</a:t>
            </a:r>
          </a:p>
          <a:p>
            <a:r>
              <a:rPr lang="en-US" sz="2100" dirty="0" smtClean="0"/>
              <a:t>~15% felt uncomfortable bringing their own research </a:t>
            </a:r>
            <a:br>
              <a:rPr lang="en-US" sz="2100" dirty="0" smtClean="0"/>
            </a:br>
            <a:r>
              <a:rPr lang="en-US" sz="2100" dirty="0" smtClean="0"/>
              <a:t>to physician</a:t>
            </a:r>
          </a:p>
          <a:p>
            <a:endParaRPr lang="en-US" sz="2100" dirty="0" smtClean="0"/>
          </a:p>
          <a:p>
            <a:r>
              <a:rPr lang="en-US" sz="2100" dirty="0" smtClean="0"/>
              <a:t>Physician reaction </a:t>
            </a:r>
            <a:br>
              <a:rPr lang="en-US" sz="2100" dirty="0" smtClean="0"/>
            </a:br>
            <a:r>
              <a:rPr lang="en-US" sz="2100" dirty="0" smtClean="0"/>
              <a:t>(from patient’s perspective):</a:t>
            </a:r>
          </a:p>
          <a:p>
            <a:pPr lvl="1"/>
            <a:r>
              <a:rPr lang="en-US" sz="1900" dirty="0" smtClean="0"/>
              <a:t>37% happy</a:t>
            </a:r>
          </a:p>
          <a:p>
            <a:pPr lvl="1"/>
            <a:r>
              <a:rPr lang="en-US" sz="1900" dirty="0" smtClean="0"/>
              <a:t>51% neutral</a:t>
            </a:r>
          </a:p>
          <a:p>
            <a:pPr lvl="1"/>
            <a:r>
              <a:rPr lang="en-US" sz="1900" dirty="0" smtClean="0"/>
              <a:t>5% discontent or irritated</a:t>
            </a:r>
          </a:p>
          <a:p>
            <a:pPr lvl="1"/>
            <a:r>
              <a:rPr lang="en-US" sz="1900" dirty="0" smtClean="0"/>
              <a:t>7% could not interpret</a:t>
            </a:r>
          </a:p>
          <a:p>
            <a:pPr lvl="1"/>
            <a:endParaRPr lang="en-US" sz="1900" dirty="0" smtClean="0"/>
          </a:p>
          <a:p>
            <a:pPr lvl="2"/>
            <a:endParaRPr lang="en-US" sz="1600" dirty="0" smtClean="0"/>
          </a:p>
        </p:txBody>
      </p:sp>
      <p:sp>
        <p:nvSpPr>
          <p:cNvPr id="6" name="TextBox 5"/>
          <p:cNvSpPr txBox="1"/>
          <p:nvPr/>
        </p:nvSpPr>
        <p:spPr>
          <a:xfrm>
            <a:off x="304800" y="5562600"/>
            <a:ext cx="2891229" cy="338554"/>
          </a:xfrm>
          <a:prstGeom prst="rect">
            <a:avLst/>
          </a:prstGeom>
          <a:noFill/>
        </p:spPr>
        <p:txBody>
          <a:bodyPr wrap="square" rtlCol="0">
            <a:spAutoFit/>
          </a:bodyPr>
          <a:lstStyle/>
          <a:p>
            <a:r>
              <a:rPr lang="en-US" sz="1600" dirty="0" smtClean="0">
                <a:sym typeface="Symbol"/>
              </a:rPr>
              <a:t></a:t>
            </a:r>
            <a:r>
              <a:rPr lang="en-US" sz="1600" baseline="30000" dirty="0" smtClean="0">
                <a:sym typeface="Symbol"/>
              </a:rPr>
              <a:t>2</a:t>
            </a:r>
            <a:r>
              <a:rPr lang="en-US" sz="1600" dirty="0" smtClean="0">
                <a:sym typeface="Symbol"/>
              </a:rPr>
              <a:t> s</a:t>
            </a:r>
            <a:r>
              <a:rPr lang="en-US" sz="1600" dirty="0" smtClean="0"/>
              <a:t>ignificance: </a:t>
            </a:r>
            <a:r>
              <a:rPr lang="en-US" sz="1600" b="1" i="1" dirty="0" smtClean="0">
                <a:solidFill>
                  <a:srgbClr xmlns:mc="http://schemas.openxmlformats.org/markup-compatibility/2006" xmlns:a14="http://schemas.microsoft.com/office/drawing/2007/7/7/main" val="D2AA00" mc:Ignorable=""/>
                </a:solidFill>
              </a:rPr>
              <a:t>p</a:t>
            </a:r>
            <a:r>
              <a:rPr lang="en-US" sz="1600" b="1" dirty="0" smtClean="0">
                <a:solidFill>
                  <a:srgbClr xmlns:mc="http://schemas.openxmlformats.org/markup-compatibility/2006" xmlns:a14="http://schemas.microsoft.com/office/drawing/2007/7/7/main" val="D2AA00" mc:Ignorable=""/>
                </a:solidFill>
              </a:rPr>
              <a:t> &lt; .05</a:t>
            </a:r>
            <a:r>
              <a:rPr lang="en-US" sz="1600" dirty="0" smtClean="0"/>
              <a:t>,  </a:t>
            </a:r>
            <a:r>
              <a:rPr lang="en-US" sz="1600" b="1" i="1" dirty="0" smtClean="0">
                <a:solidFill>
                  <a:srgbClr xmlns:mc="http://schemas.openxmlformats.org/markup-compatibility/2006" xmlns:a14="http://schemas.microsoft.com/office/drawing/2007/7/7/main" val="C00000" mc:Ignorable=""/>
                </a:solidFill>
              </a:rPr>
              <a:t>p</a:t>
            </a:r>
            <a:r>
              <a:rPr lang="en-US" sz="1600" b="1" dirty="0" smtClean="0">
                <a:solidFill>
                  <a:srgbClr xmlns:mc="http://schemas.openxmlformats.org/markup-compatibility/2006" xmlns:a14="http://schemas.microsoft.com/office/drawing/2007/7/7/main" val="C00000" mc:Ignorable=""/>
                </a:solidFill>
              </a:rPr>
              <a:t> &lt; .01</a:t>
            </a:r>
            <a:endParaRPr lang="en-US" sz="1600" b="1" dirty="0">
              <a:solidFill>
                <a:srgbClr xmlns:mc="http://schemas.openxmlformats.org/markup-compatibility/2006" xmlns:a14="http://schemas.microsoft.com/office/drawing/2007/7/7/main" val="C00000" mc:Ignorable=""/>
              </a:solidFill>
            </a:endParaRPr>
          </a:p>
        </p:txBody>
      </p:sp>
    </p:spTree>
    <p:extLst>
      <p:ext uri="{BB962C8B-B14F-4D97-AF65-F5344CB8AC3E}">
        <p14:creationId xmlns:p14="http://schemas.microsoft.com/office/powerpoint/2007/7/12/main" val="3806561678"/>
      </p:ext>
    </p:extLst>
  </p:cSld>
  <p:clrMapOvr>
    <a:masterClrMapping/>
  </p:clrMapOvr>
  <p:timing>
    <p:tnLst>
      <p:par>
        <p:cTn xmlns:p14="http://schemas.microsoft.com/office/powerpoint/2007/7/12/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a:t>Findings: Diagnosed Conditions</a:t>
            </a:r>
          </a:p>
        </p:txBody>
      </p:sp>
      <p:graphicFrame>
        <p:nvGraphicFramePr>
          <p:cNvPr id="4" name="Table 3"/>
          <p:cNvGraphicFramePr>
            <a:graphicFrameLocks noGrp="1"/>
          </p:cNvGraphicFramePr>
          <p:nvPr>
            <p:extLst>
              <p:ext uri="{D42A27DB-BD31-4B8C-83A1-F6EECF244321}">
                <p14:modId xmlns:p14="http://schemas.microsoft.com/office/powerpoint/2007/7/12/main" val="910906188"/>
              </p:ext>
            </p:extLst>
          </p:nvPr>
        </p:nvGraphicFramePr>
        <p:xfrm>
          <a:off x="381000" y="2057400"/>
          <a:ext cx="8229607" cy="3507740"/>
        </p:xfrm>
        <a:graphic>
          <a:graphicData uri="http://schemas.openxmlformats.org/drawingml/2006/table">
            <a:tbl>
              <a:tblPr>
                <a:tableStyleId>{5C22544A-7EE6-4342-B048-85BDC9FD1C3A}</a:tableStyleId>
              </a:tblPr>
              <a:tblGrid>
                <a:gridCol w="2209800"/>
                <a:gridCol w="457200"/>
                <a:gridCol w="533400"/>
                <a:gridCol w="533400"/>
                <a:gridCol w="533400"/>
                <a:gridCol w="762000"/>
                <a:gridCol w="762000"/>
                <a:gridCol w="609600"/>
                <a:gridCol w="609600"/>
                <a:gridCol w="609600"/>
                <a:gridCol w="609607"/>
              </a:tblGrid>
              <a:tr h="317500">
                <a:tc rowSpan="2" gridSpan="2">
                  <a:txBody>
                    <a:bodyPr/>
                    <a:lstStyle/>
                    <a:p>
                      <a:r>
                        <a:rPr lang="en-US" dirty="0" smtClean="0"/>
                        <a:t>Question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dirty="0"/>
                    </a:p>
                  </a:txBody>
                  <a:tcPr/>
                </a:tc>
                <a:tc gridSpan="3">
                  <a:txBody>
                    <a:bodyPr/>
                    <a:lstStyle/>
                    <a:p>
                      <a:pPr algn="ctr"/>
                      <a:r>
                        <a:rPr lang="en-US" sz="1100" b="1" i="1" dirty="0" smtClean="0"/>
                        <a:t>Group</a:t>
                      </a:r>
                      <a:endParaRPr lang="en-US" sz="1100"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c gridSpan="2">
                  <a:txBody>
                    <a:bodyPr/>
                    <a:lstStyle/>
                    <a:p>
                      <a:pPr algn="ctr">
                        <a:spcBef>
                          <a:spcPts val="600"/>
                        </a:spcBef>
                      </a:pPr>
                      <a:r>
                        <a:rPr lang="en-US" sz="1100" b="1" i="1" dirty="0" smtClean="0">
                          <a:solidFill>
                            <a:schemeClr val="bg1"/>
                          </a:solidFill>
                        </a:rPr>
                        <a:t>RankAsLikelihood</a:t>
                      </a:r>
                      <a:endParaRPr lang="en-US" sz="1100" b="1"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C00000" mc:Ignorable=""/>
                    </a:solidFill>
                  </a:tcPr>
                </a:tc>
                <a:tc hMerge="1">
                  <a:txBody>
                    <a:bodyPr/>
                    <a:lstStyle/>
                    <a:p>
                      <a:endParaRPr lang="en-US" dirty="0"/>
                    </a:p>
                  </a:txBody>
                  <a:tcPr/>
                </a:tc>
                <a:tc gridSpan="2">
                  <a:txBody>
                    <a:bodyPr/>
                    <a:lstStyle/>
                    <a:p>
                      <a:pPr algn="ctr"/>
                      <a:r>
                        <a:rPr lang="en-US" sz="1100" b="1" i="1" dirty="0" smtClean="0">
                          <a:solidFill>
                            <a:schemeClr val="bg1"/>
                          </a:solidFill>
                        </a:rPr>
                        <a:t>Hypochondriac</a:t>
                      </a:r>
                      <a:endParaRPr lang="en-US" sz="1100" b="1"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006600" mc:Ignorable=""/>
                    </a:solidFill>
                  </a:tcPr>
                </a:tc>
                <a:tc hMerge="1">
                  <a:txBody>
                    <a:bodyPr/>
                    <a:lstStyle/>
                    <a:p>
                      <a:endParaRPr lang="en-US" dirty="0"/>
                    </a:p>
                  </a:txBody>
                  <a:tcPr/>
                </a:tc>
                <a:tc gridSpan="2">
                  <a:txBody>
                    <a:bodyPr/>
                    <a:lstStyle/>
                    <a:p>
                      <a:pPr algn="ctr"/>
                      <a:r>
                        <a:rPr lang="en-US" sz="1100" b="1" i="1" dirty="0" smtClean="0">
                          <a:solidFill>
                            <a:schemeClr val="bg1"/>
                          </a:solidFill>
                        </a:rPr>
                        <a:t>OverThreshold</a:t>
                      </a:r>
                      <a:endParaRPr lang="en-US" sz="1100" b="1"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tc>
              </a:tr>
              <a:tr h="269240">
                <a:tc gridSpan="2" vMerge="1">
                  <a:txBody>
                    <a:bodyPr/>
                    <a:lstStyle/>
                    <a:p>
                      <a:endParaRPr lang="en-US"/>
                    </a:p>
                  </a:txBody>
                  <a:tcPr/>
                </a:tc>
                <a:tc hMerge="1" vMerge="1">
                  <a:txBody>
                    <a:bodyPr/>
                    <a:lstStyle/>
                    <a:p>
                      <a:endParaRPr lang="en-US"/>
                    </a:p>
                  </a:txBody>
                  <a:tcPr/>
                </a:tc>
                <a:tc>
                  <a:txBody>
                    <a:bodyPr/>
                    <a:lstStyle/>
                    <a:p>
                      <a:pPr algn="ctr"/>
                      <a:r>
                        <a:rPr lang="en-US" sz="1100" b="1" dirty="0" smtClean="0"/>
                        <a:t>All</a:t>
                      </a:r>
                      <a:endParaRPr lang="en-US"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smtClean="0"/>
                        <a:t>Male</a:t>
                      </a:r>
                      <a:endParaRPr lang="en-US" sz="1100" b="1"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smtClean="0"/>
                        <a:t>Female</a:t>
                      </a:r>
                      <a:endParaRPr lang="en-US" sz="1100" b="1"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smtClean="0">
                          <a:solidFill>
                            <a:srgbClr xmlns:mc="http://schemas.openxmlformats.org/markup-compatibility/2006" xmlns:a14="http://schemas.microsoft.com/office/drawing/2007/7/7/main" val="C00000" mc:Ignorable=""/>
                          </a:solidFill>
                        </a:rPr>
                        <a:t>Always</a:t>
                      </a:r>
                      <a:endParaRPr lang="en-US" sz="11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FFCCCC" mc:Ignorable=""/>
                    </a:solidFill>
                  </a:tcPr>
                </a:tc>
                <a:tc>
                  <a:txBody>
                    <a:bodyPr/>
                    <a:lstStyle/>
                    <a:p>
                      <a:pPr algn="ctr"/>
                      <a:r>
                        <a:rPr lang="en-US" sz="1100" b="1" dirty="0" smtClean="0">
                          <a:solidFill>
                            <a:srgbClr xmlns:mc="http://schemas.openxmlformats.org/markup-compatibility/2006" xmlns:a14="http://schemas.microsoft.com/office/drawing/2007/7/7/main" val="C00000" mc:Ignorable=""/>
                          </a:solidFill>
                        </a:rPr>
                        <a:t>Never</a:t>
                      </a:r>
                      <a:endParaRPr lang="en-US" sz="11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FFCCCC" mc:Ignorable=""/>
                    </a:solidFill>
                  </a:tcPr>
                </a:tc>
                <a:tc>
                  <a:txBody>
                    <a:bodyPr/>
                    <a:lstStyle/>
                    <a:p>
                      <a:pPr algn="ctr"/>
                      <a:r>
                        <a:rPr lang="en-US" sz="1100" b="1" dirty="0" smtClean="0">
                          <a:solidFill>
                            <a:srgbClr xmlns:mc="http://schemas.openxmlformats.org/markup-compatibility/2006" xmlns:a14="http://schemas.microsoft.com/office/drawing/2007/7/7/main" val="006600" mc:Ignorable=""/>
                          </a:solidFill>
                        </a:rPr>
                        <a:t>Yes</a:t>
                      </a:r>
                      <a:endParaRPr lang="en-US" sz="1100" b="1" dirty="0">
                        <a:solidFill>
                          <a:srgbClr xmlns:mc="http://schemas.openxmlformats.org/markup-compatibility/2006" xmlns:a14="http://schemas.microsoft.com/office/drawing/2007/7/7/main" val="0066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CCFFCC" mc:Ignorable=""/>
                    </a:solidFill>
                  </a:tcPr>
                </a:tc>
                <a:tc>
                  <a:txBody>
                    <a:bodyPr/>
                    <a:lstStyle/>
                    <a:p>
                      <a:pPr algn="ctr"/>
                      <a:r>
                        <a:rPr lang="en-US" sz="1100" b="1" dirty="0" smtClean="0">
                          <a:solidFill>
                            <a:srgbClr xmlns:mc="http://schemas.openxmlformats.org/markup-compatibility/2006" xmlns:a14="http://schemas.microsoft.com/office/drawing/2007/7/7/main" val="006600" mc:Ignorable=""/>
                          </a:solidFill>
                        </a:rPr>
                        <a:t>No</a:t>
                      </a:r>
                      <a:endParaRPr lang="en-US" sz="1100" b="1" dirty="0">
                        <a:solidFill>
                          <a:srgbClr xmlns:mc="http://schemas.openxmlformats.org/markup-compatibility/2006" xmlns:a14="http://schemas.microsoft.com/office/drawing/2007/7/7/main" val="0066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CCFFCC" mc:Ignorable=""/>
                    </a:solidFill>
                  </a:tcPr>
                </a:tc>
                <a:tc>
                  <a:txBody>
                    <a:bodyPr/>
                    <a:lstStyle/>
                    <a:p>
                      <a:pPr algn="ctr"/>
                      <a:r>
                        <a:rPr lang="en-US" sz="1100" b="1" dirty="0" smtClean="0">
                          <a:solidFill>
                            <a:srgbClr xmlns:mc="http://schemas.openxmlformats.org/markup-compatibility/2006" xmlns:a14="http://schemas.microsoft.com/office/drawing/2007/7/7/main" val="0070C0" mc:Ignorable=""/>
                          </a:solidFill>
                        </a:rPr>
                        <a:t>Yes</a:t>
                      </a:r>
                      <a:endParaRPr lang="en-US" sz="1100" b="1" dirty="0">
                        <a:solidFill>
                          <a:srgbClr xmlns:mc="http://schemas.openxmlformats.org/markup-compatibility/2006" xmlns:a14="http://schemas.microsoft.com/office/drawing/2007/7/7/main" val="0070C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CDE1FF" mc:Ignorable=""/>
                    </a:solidFill>
                  </a:tcPr>
                </a:tc>
                <a:tc>
                  <a:txBody>
                    <a:bodyPr/>
                    <a:lstStyle/>
                    <a:p>
                      <a:pPr algn="ctr"/>
                      <a:r>
                        <a:rPr lang="en-US" sz="1100" b="1" dirty="0" smtClean="0">
                          <a:solidFill>
                            <a:srgbClr xmlns:mc="http://schemas.openxmlformats.org/markup-compatibility/2006" xmlns:a14="http://schemas.microsoft.com/office/drawing/2007/7/7/main" val="0070C0" mc:Ignorable=""/>
                          </a:solidFill>
                        </a:rPr>
                        <a:t>No</a:t>
                      </a:r>
                      <a:endParaRPr lang="en-US" sz="1100" b="1" dirty="0">
                        <a:solidFill>
                          <a:srgbClr xmlns:mc="http://schemas.openxmlformats.org/markup-compatibility/2006" xmlns:a14="http://schemas.microsoft.com/office/drawing/2007/7/7/main" val="0070C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xmlns:mc="http://schemas.openxmlformats.org/markup-compatibility/2006" xmlns:a14="http://schemas.microsoft.com/office/drawing/2007/7/7/main" val="CDE1FF" mc:Ignorable=""/>
                    </a:solidFill>
                  </a:tcPr>
                </a:tc>
              </a:tr>
              <a:tr h="635000">
                <a:tc>
                  <a:txBody>
                    <a:bodyPr/>
                    <a:lstStyle/>
                    <a:p>
                      <a:r>
                        <a:rPr lang="en-US" sz="1200" i="1" dirty="0" smtClean="0"/>
                        <a:t>Did your use of the Web [for related medical searches] occur solely after your diagnosis?</a:t>
                      </a: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i="1" dirty="0" smtClean="0"/>
                        <a:t>% Yes</a:t>
                      </a:r>
                      <a:endParaRPr lang="en-US" sz="10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t>26.8</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t>28.3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t>23.6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14.3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36.5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9.4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27.4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17.5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29.7</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Did the Web help reassure you?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i="1" dirty="0" smtClean="0"/>
                        <a:t>% Yes</a:t>
                      </a:r>
                      <a:endParaRPr lang="en-US" sz="10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76.0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72.6</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83.3</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69.8</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68.1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50.0</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76.9</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70.8</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77.6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Did the</a:t>
                      </a:r>
                      <a:r>
                        <a:rPr lang="en-US" sz="1200" i="1" baseline="0" dirty="0" smtClean="0"/>
                        <a:t> Web help you understand the terminology or explanation used by the health professional?</a:t>
                      </a:r>
                      <a:endParaRPr lang="en-US" sz="1200"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i="1" dirty="0" smtClean="0"/>
                        <a:t>% Yes</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77.9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75.8</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82.4</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0" dirty="0" smtClean="0">
                          <a:solidFill>
                            <a:schemeClr val="tx1"/>
                          </a:solidFill>
                        </a:rPr>
                        <a:t>78.6</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0" dirty="0" smtClean="0">
                          <a:solidFill>
                            <a:schemeClr val="tx1"/>
                          </a:solidFill>
                        </a:rPr>
                        <a:t>76.5</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0" dirty="0" smtClean="0">
                          <a:solidFill>
                            <a:schemeClr val="tx1"/>
                          </a:solidFill>
                        </a:rPr>
                        <a:t>83.3</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0" i="0" dirty="0" smtClean="0">
                          <a:solidFill>
                            <a:schemeClr val="tx1"/>
                          </a:solidFill>
                        </a:rPr>
                        <a:t>77.7</a:t>
                      </a:r>
                      <a:endParaRPr lang="en-US" sz="1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0" dirty="0" smtClean="0">
                          <a:solidFill>
                            <a:schemeClr val="tx1"/>
                          </a:solidFill>
                        </a:rPr>
                        <a:t>82.0</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0" dirty="0" smtClean="0">
                          <a:solidFill>
                            <a:schemeClr val="tx1"/>
                          </a:solidFill>
                        </a:rPr>
                        <a:t>76.6</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Did the information</a:t>
                      </a:r>
                      <a:r>
                        <a:rPr lang="en-US" sz="1200" i="1" baseline="0" dirty="0" smtClean="0"/>
                        <a:t> help you to actively participate in the conversation with the health professional?</a:t>
                      </a:r>
                      <a:endParaRPr lang="en-US" sz="1200"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i="1" dirty="0" smtClean="0"/>
                        <a:t>% Yes</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64.9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63.2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68.5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64.3</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51.3</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83.3</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C00000" mc:Ignorable=""/>
                          </a:solidFill>
                        </a:rPr>
                        <a:t>64.2</a:t>
                      </a:r>
                      <a:endParaRPr lang="en-US" sz="1400" b="1" dirty="0">
                        <a:solidFill>
                          <a:srgbClr xmlns:mc="http://schemas.openxmlformats.org/markup-compatibility/2006" xmlns:a14="http://schemas.microsoft.com/office/drawing/2007/7/7/main" val="C000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79.6</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60.3</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4672160" y="2657573"/>
            <a:ext cx="3943350" cy="2981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196160" y="2667098"/>
            <a:ext cx="2552700" cy="297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415360" y="2667098"/>
            <a:ext cx="1238250" cy="2895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5562600"/>
            <a:ext cx="2891229" cy="338554"/>
          </a:xfrm>
          <a:prstGeom prst="rect">
            <a:avLst/>
          </a:prstGeom>
          <a:noFill/>
        </p:spPr>
        <p:txBody>
          <a:bodyPr wrap="square" rtlCol="0">
            <a:spAutoFit/>
          </a:bodyPr>
          <a:lstStyle/>
          <a:p>
            <a:r>
              <a:rPr lang="en-US" sz="1600" dirty="0" smtClean="0">
                <a:sym typeface="Symbol"/>
              </a:rPr>
              <a:t></a:t>
            </a:r>
            <a:r>
              <a:rPr lang="en-US" sz="1600" baseline="30000" dirty="0" smtClean="0">
                <a:sym typeface="Symbol"/>
              </a:rPr>
              <a:t>2</a:t>
            </a:r>
            <a:r>
              <a:rPr lang="en-US" sz="1600" dirty="0" smtClean="0">
                <a:sym typeface="Symbol"/>
              </a:rPr>
              <a:t> s</a:t>
            </a:r>
            <a:r>
              <a:rPr lang="en-US" sz="1600" dirty="0" smtClean="0"/>
              <a:t>ignificance: </a:t>
            </a:r>
            <a:r>
              <a:rPr lang="en-US" sz="1600" b="1" i="1" dirty="0" smtClean="0">
                <a:solidFill>
                  <a:srgbClr xmlns:mc="http://schemas.openxmlformats.org/markup-compatibility/2006" xmlns:a14="http://schemas.microsoft.com/office/drawing/2007/7/7/main" val="D2AA00" mc:Ignorable=""/>
                </a:solidFill>
              </a:rPr>
              <a:t>p</a:t>
            </a:r>
            <a:r>
              <a:rPr lang="en-US" sz="1600" b="1" dirty="0" smtClean="0">
                <a:solidFill>
                  <a:srgbClr xmlns:mc="http://schemas.openxmlformats.org/markup-compatibility/2006" xmlns:a14="http://schemas.microsoft.com/office/drawing/2007/7/7/main" val="D2AA00" mc:Ignorable=""/>
                </a:solidFill>
              </a:rPr>
              <a:t> &lt; .05</a:t>
            </a:r>
            <a:r>
              <a:rPr lang="en-US" sz="1600" dirty="0" smtClean="0"/>
              <a:t>,  </a:t>
            </a:r>
            <a:r>
              <a:rPr lang="en-US" sz="1600" b="1" i="1" dirty="0" smtClean="0">
                <a:solidFill>
                  <a:srgbClr xmlns:mc="http://schemas.openxmlformats.org/markup-compatibility/2006" xmlns:a14="http://schemas.microsoft.com/office/drawing/2007/7/7/main" val="C00000" mc:Ignorable=""/>
                </a:solidFill>
              </a:rPr>
              <a:t>p</a:t>
            </a:r>
            <a:r>
              <a:rPr lang="en-US" sz="1600" b="1" dirty="0" smtClean="0">
                <a:solidFill>
                  <a:srgbClr xmlns:mc="http://schemas.openxmlformats.org/markup-compatibility/2006" xmlns:a14="http://schemas.microsoft.com/office/drawing/2007/7/7/main" val="C00000" mc:Ignorable=""/>
                </a:solidFill>
              </a:rPr>
              <a:t> &lt; .01</a:t>
            </a:r>
            <a:endParaRPr lang="en-US" sz="1600" b="1" dirty="0">
              <a:solidFill>
                <a:srgbClr xmlns:mc="http://schemas.openxmlformats.org/markup-compatibility/2006" xmlns:a14="http://schemas.microsoft.com/office/drawing/2007/7/7/main" val="C00000" mc:Ignorable=""/>
              </a:solidFill>
            </a:endParaRPr>
          </a:p>
        </p:txBody>
      </p:sp>
    </p:spTree>
    <p:extLst>
      <p:ext uri="{BB962C8B-B14F-4D97-AF65-F5344CB8AC3E}">
        <p14:creationId xmlns:p14="http://schemas.microsoft.com/office/powerpoint/2007/7/12/main" val="2450288748"/>
      </p:ext>
    </p:extLst>
  </p:cSld>
  <p:clrMapOvr>
    <a:masterClrMapping/>
  </p:clrMapOvr>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Summary</a:t>
            </a:r>
            <a:endParaRPr lang="en-US" dirty="0"/>
          </a:p>
        </p:txBody>
      </p:sp>
      <p:sp>
        <p:nvSpPr>
          <p:cNvPr id="3" name="Content Placeholder 2"/>
          <p:cNvSpPr>
            <a:spLocks noGrp="1"/>
          </p:cNvSpPr>
          <p:nvPr>
            <p:ph idx="1"/>
          </p:nvPr>
        </p:nvSpPr>
        <p:spPr>
          <a:xfrm>
            <a:off x="304800" y="1935480"/>
            <a:ext cx="8839200" cy="4541520"/>
          </a:xfrm>
        </p:spPr>
        <p:txBody>
          <a:bodyPr>
            <a:normAutofit/>
          </a:bodyPr>
          <a:lstStyle/>
          <a:p>
            <a:r>
              <a:rPr lang="en-US" dirty="0" smtClean="0"/>
              <a:t>Presented findings of survey of participants’ experiences with investigating medical concerns &amp; performing self-diagnosis</a:t>
            </a:r>
          </a:p>
          <a:p>
            <a:r>
              <a:rPr lang="en-US" dirty="0" smtClean="0"/>
              <a:t>Escalation reported to occur </a:t>
            </a:r>
            <a:r>
              <a:rPr lang="en-US" i="1" dirty="0" smtClean="0"/>
              <a:t>frequently</a:t>
            </a:r>
            <a:r>
              <a:rPr lang="en-US" dirty="0" smtClean="0"/>
              <a:t> for 20% subjects</a:t>
            </a:r>
          </a:p>
          <a:p>
            <a:r>
              <a:rPr lang="en-US" dirty="0" smtClean="0"/>
              <a:t>Web increases anxiety (40% people), reduces (50% people)</a:t>
            </a:r>
          </a:p>
          <a:p>
            <a:pPr lvl="1"/>
            <a:r>
              <a:rPr lang="en-US" dirty="0" smtClean="0"/>
              <a:t>Web can help, but can also cause distress, especially for those that are pre-disposed to anxiety</a:t>
            </a:r>
          </a:p>
          <a:p>
            <a:pPr lvl="1"/>
            <a:r>
              <a:rPr lang="en-US" dirty="0" smtClean="0"/>
              <a:t>Key marginalizations revealed larger effects</a:t>
            </a:r>
          </a:p>
          <a:p>
            <a:r>
              <a:rPr lang="en-US" dirty="0" smtClean="0"/>
              <a:t>Web plays a key role in helping patients understand conditions before and after diagnosis</a:t>
            </a:r>
            <a:endParaRPr lang="en-US" dirty="0"/>
          </a:p>
          <a:p>
            <a:endParaRPr lang="en-US" dirty="0" smtClean="0"/>
          </a:p>
        </p:txBody>
      </p:sp>
    </p:spTree>
    <p:extLst>
      <p:ext uri="{BB962C8B-B14F-4D97-AF65-F5344CB8AC3E}">
        <p14:creationId xmlns:p14="http://schemas.microsoft.com/office/powerpoint/2007/7/12/main" val="1990855102"/>
      </p:ext>
    </p:extLst>
  </p:cSld>
  <p:clrMapOvr>
    <a:masterClrMapping/>
  </p:clrMapOvr>
  <p:timing>
    <p:tnLst>
      <p:par>
        <p:cTn xmlns:p14="http://schemas.microsoft.com/office/powerpoint/2007/7/12/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8808"/>
            <a:ext cx="8229600" cy="1143000"/>
          </a:xfrm>
        </p:spPr>
        <p:txBody>
          <a:bodyPr/>
          <a:lstStyle/>
          <a:p>
            <a:r>
              <a:rPr lang="en-US" dirty="0" smtClean="0"/>
              <a:t>Implications</a:t>
            </a:r>
            <a:endParaRPr lang="en-US" dirty="0"/>
          </a:p>
        </p:txBody>
      </p:sp>
      <p:sp>
        <p:nvSpPr>
          <p:cNvPr id="3" name="Content Placeholder 2"/>
          <p:cNvSpPr>
            <a:spLocks noGrp="1"/>
          </p:cNvSpPr>
          <p:nvPr>
            <p:ph idx="1"/>
          </p:nvPr>
        </p:nvSpPr>
        <p:spPr>
          <a:xfrm>
            <a:off x="381000" y="1676400"/>
            <a:ext cx="8305800" cy="4617720"/>
          </a:xfrm>
        </p:spPr>
        <p:txBody>
          <a:bodyPr>
            <a:noAutofit/>
          </a:bodyPr>
          <a:lstStyle/>
          <a:p>
            <a:r>
              <a:rPr lang="en-US" sz="2400" dirty="0" smtClean="0"/>
              <a:t>Content providers &amp; search engine designers should be aware of their influences on consumers</a:t>
            </a:r>
          </a:p>
          <a:p>
            <a:pPr lvl="1"/>
            <a:r>
              <a:rPr lang="en-US" sz="1800" dirty="0" smtClean="0"/>
              <a:t>Caution with alarming content linked to common symptoms</a:t>
            </a:r>
          </a:p>
          <a:p>
            <a:pPr lvl="1"/>
            <a:r>
              <a:rPr lang="en-US" sz="1800" dirty="0" smtClean="0"/>
              <a:t>Additional context (</a:t>
            </a:r>
            <a:r>
              <a:rPr lang="en-US" sz="1800" i="1" dirty="0" smtClean="0"/>
              <a:t>e.g., </a:t>
            </a:r>
            <a:r>
              <a:rPr lang="en-US" sz="1800" dirty="0" smtClean="0"/>
              <a:t>predispositions, likelihoods, incidence)</a:t>
            </a:r>
          </a:p>
          <a:p>
            <a:pPr lvl="1"/>
            <a:r>
              <a:rPr lang="en-US" sz="1800" dirty="0" smtClean="0"/>
              <a:t>Dependable ways to investigate medical info online</a:t>
            </a:r>
          </a:p>
          <a:p>
            <a:pPr lvl="1"/>
            <a:endParaRPr lang="en-US" sz="1050" dirty="0" smtClean="0"/>
          </a:p>
          <a:p>
            <a:r>
              <a:rPr lang="en-US" sz="2400" dirty="0" smtClean="0"/>
              <a:t>Web content facilitates patient-physician interaction</a:t>
            </a:r>
          </a:p>
          <a:p>
            <a:pPr lvl="1"/>
            <a:r>
              <a:rPr lang="en-US" sz="1800" dirty="0" smtClean="0"/>
              <a:t>Receptiveness to patient research by clinicians</a:t>
            </a:r>
          </a:p>
          <a:p>
            <a:pPr lvl="1"/>
            <a:r>
              <a:rPr lang="en-US" sz="1800" dirty="0" smtClean="0"/>
              <a:t>Investigate ways to combine patient-driven research and professional advice to improve care provided</a:t>
            </a:r>
          </a:p>
          <a:p>
            <a:pPr lvl="1"/>
            <a:endParaRPr lang="en-US" sz="1100" dirty="0" smtClean="0"/>
          </a:p>
          <a:p>
            <a:r>
              <a:rPr lang="en-US" sz="2400" dirty="0" smtClean="0"/>
              <a:t>Periodic surveys and analysis with different cohorts</a:t>
            </a:r>
          </a:p>
          <a:p>
            <a:pPr lvl="1"/>
            <a:r>
              <a:rPr lang="en-US" sz="1800" dirty="0" smtClean="0"/>
              <a:t>Opportunities for ongoing tracking of health experience with web search and browsing</a:t>
            </a:r>
          </a:p>
          <a:p>
            <a:pPr lvl="1"/>
            <a:r>
              <a:rPr lang="en-US" sz="1800" dirty="0" smtClean="0"/>
              <a:t>Track changes in goals, perceptions, activities, outcomes</a:t>
            </a:r>
          </a:p>
          <a:p>
            <a:endParaRPr lang="en-US" sz="2000" dirty="0"/>
          </a:p>
        </p:txBody>
      </p:sp>
    </p:spTree>
    <p:extLst>
      <p:ext uri="{BB962C8B-B14F-4D97-AF65-F5344CB8AC3E}">
        <p14:creationId xmlns:p14="http://schemas.microsoft.com/office/powerpoint/2007/7/12/main" val="547851526"/>
      </p:ext>
    </p:extLst>
  </p:cSld>
  <p:clrMapOvr>
    <a:masterClrMapping/>
  </p:clrMapOvr>
  <p:timing>
    <p:tnLst>
      <p:par>
        <p:cTn xmlns:p14="http://schemas.microsoft.com/office/powerpoint/2007/7/12/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935480"/>
            <a:ext cx="8229600" cy="4693920"/>
          </a:xfrm>
        </p:spPr>
        <p:txBody>
          <a:bodyPr/>
          <a:lstStyle/>
          <a:p>
            <a:r>
              <a:rPr lang="en-US" dirty="0" smtClean="0"/>
              <a:t>Motivation</a:t>
            </a:r>
          </a:p>
          <a:p>
            <a:pPr lvl="1"/>
            <a:r>
              <a:rPr lang="en-US" dirty="0" smtClean="0"/>
              <a:t>Online Medical Search</a:t>
            </a:r>
          </a:p>
          <a:p>
            <a:pPr lvl="1"/>
            <a:r>
              <a:rPr lang="en-US" dirty="0" smtClean="0"/>
              <a:t>Cyberchondria</a:t>
            </a:r>
          </a:p>
          <a:p>
            <a:r>
              <a:rPr lang="en-US" dirty="0" smtClean="0"/>
              <a:t>Study</a:t>
            </a:r>
          </a:p>
          <a:p>
            <a:pPr lvl="1"/>
            <a:r>
              <a:rPr lang="en-US" dirty="0" smtClean="0"/>
              <a:t>Research Questions</a:t>
            </a:r>
          </a:p>
          <a:p>
            <a:pPr lvl="1"/>
            <a:r>
              <a:rPr lang="en-US" dirty="0" smtClean="0"/>
              <a:t>Methodology</a:t>
            </a:r>
          </a:p>
          <a:p>
            <a:r>
              <a:rPr lang="en-US" dirty="0" smtClean="0"/>
              <a:t>Findings </a:t>
            </a:r>
          </a:p>
          <a:p>
            <a:pPr lvl="1"/>
            <a:r>
              <a:rPr lang="en-US" dirty="0" smtClean="0"/>
              <a:t>Undiagnosed Conditions</a:t>
            </a:r>
          </a:p>
          <a:p>
            <a:pPr lvl="1"/>
            <a:r>
              <a:rPr lang="en-US" dirty="0" smtClean="0"/>
              <a:t>Diagnosed Conditions</a:t>
            </a:r>
          </a:p>
          <a:p>
            <a:r>
              <a:rPr lang="en-US" dirty="0" smtClean="0"/>
              <a:t>Implications</a:t>
            </a:r>
          </a:p>
          <a:p>
            <a:endParaRPr lang="en-US" dirty="0" smtClean="0"/>
          </a:p>
          <a:p>
            <a:endParaRPr lang="en-US" dirty="0" smtClean="0"/>
          </a:p>
          <a:p>
            <a:endParaRPr lang="en-US" dirty="0"/>
          </a:p>
        </p:txBody>
      </p:sp>
    </p:spTree>
    <p:extLst>
      <p:ext uri="{BB962C8B-B14F-4D97-AF65-F5344CB8AC3E}">
        <p14:creationId xmlns:p14="http://schemas.microsoft.com/office/powerpoint/2007/7/12/main" val="4255945095"/>
      </p:ext>
    </p:extLst>
  </p:cSld>
  <p:clrMapOvr>
    <a:masterClrMapping/>
  </p:clrMapOvr>
  <p:timing>
    <p:tnLst>
      <p:par>
        <p:cTn xmlns:p14="http://schemas.microsoft.com/office/powerpoint/2007/7/12/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Medical Search</a:t>
            </a:r>
            <a:endParaRPr lang="en-US" dirty="0"/>
          </a:p>
        </p:txBody>
      </p:sp>
      <p:sp>
        <p:nvSpPr>
          <p:cNvPr id="3" name="Content Placeholder 2"/>
          <p:cNvSpPr>
            <a:spLocks noGrp="1"/>
          </p:cNvSpPr>
          <p:nvPr>
            <p:ph idx="1"/>
          </p:nvPr>
        </p:nvSpPr>
        <p:spPr>
          <a:xfrm>
            <a:off x="304800" y="2057400"/>
            <a:ext cx="8686800" cy="3398520"/>
          </a:xfrm>
        </p:spPr>
        <p:txBody>
          <a:bodyPr>
            <a:noAutofit/>
          </a:bodyPr>
          <a:lstStyle/>
          <a:p>
            <a:pPr>
              <a:spcBef>
                <a:spcPts val="600"/>
              </a:spcBef>
              <a:spcAft>
                <a:spcPts val="300"/>
              </a:spcAft>
            </a:pPr>
            <a:r>
              <a:rPr lang="en-US" sz="2400" dirty="0" smtClean="0"/>
              <a:t>Healthcare websites for worried well</a:t>
            </a:r>
            <a:endParaRPr lang="en-US" sz="2000" dirty="0" smtClean="0"/>
          </a:p>
          <a:p>
            <a:pPr lvl="1">
              <a:spcBef>
                <a:spcPts val="600"/>
              </a:spcBef>
              <a:spcAft>
                <a:spcPts val="300"/>
              </a:spcAft>
            </a:pPr>
            <a:r>
              <a:rPr lang="en-US" sz="2000" dirty="0" smtClean="0"/>
              <a:t>Provide valuable information, address concerns, etc.</a:t>
            </a:r>
          </a:p>
          <a:p>
            <a:pPr lvl="1">
              <a:spcBef>
                <a:spcPts val="600"/>
              </a:spcBef>
              <a:spcAft>
                <a:spcPts val="300"/>
              </a:spcAft>
            </a:pPr>
            <a:endParaRPr lang="en-US" sz="600" dirty="0" smtClean="0"/>
          </a:p>
          <a:p>
            <a:pPr>
              <a:spcBef>
                <a:spcPts val="600"/>
              </a:spcBef>
              <a:spcAft>
                <a:spcPts val="300"/>
              </a:spcAft>
            </a:pPr>
            <a:r>
              <a:rPr lang="en-US" sz="2400" dirty="0" smtClean="0"/>
              <a:t>80% US adults use search engines to find medical info</a:t>
            </a:r>
            <a:endParaRPr lang="en-US" sz="2000" dirty="0" smtClean="0"/>
          </a:p>
          <a:p>
            <a:pPr lvl="1">
              <a:spcBef>
                <a:spcPts val="600"/>
              </a:spcBef>
              <a:spcAft>
                <a:spcPts val="300"/>
              </a:spcAft>
            </a:pPr>
            <a:r>
              <a:rPr lang="en-US" sz="2000" dirty="0" smtClean="0"/>
              <a:t>75% don’t verify quality (validity, date, etc.)</a:t>
            </a:r>
          </a:p>
          <a:p>
            <a:pPr lvl="1">
              <a:spcBef>
                <a:spcPts val="600"/>
              </a:spcBef>
              <a:spcAft>
                <a:spcPts val="300"/>
              </a:spcAft>
              <a:buNone/>
            </a:pPr>
            <a:endParaRPr lang="en-US" sz="800" dirty="0" smtClean="0"/>
          </a:p>
          <a:p>
            <a:pPr>
              <a:spcBef>
                <a:spcPts val="600"/>
              </a:spcBef>
              <a:spcAft>
                <a:spcPts val="300"/>
              </a:spcAft>
            </a:pPr>
            <a:r>
              <a:rPr lang="en-US" sz="2400" dirty="0" smtClean="0"/>
              <a:t>Problem: Search engines for diagnostic reasoning</a:t>
            </a:r>
          </a:p>
          <a:p>
            <a:pPr lvl="1">
              <a:spcBef>
                <a:spcPts val="600"/>
              </a:spcBef>
              <a:spcAft>
                <a:spcPts val="300"/>
              </a:spcAft>
            </a:pPr>
            <a:r>
              <a:rPr lang="en-US" sz="2000" dirty="0" smtClean="0"/>
              <a:t>Link to pages with alarming content</a:t>
            </a:r>
          </a:p>
          <a:p>
            <a:pPr lvl="1">
              <a:spcBef>
                <a:spcPts val="600"/>
              </a:spcBef>
              <a:spcAft>
                <a:spcPts val="300"/>
              </a:spcAft>
            </a:pPr>
            <a:r>
              <a:rPr lang="en-US" sz="2000" dirty="0" smtClean="0"/>
              <a:t>More written about serious than benign explanations</a:t>
            </a:r>
          </a:p>
          <a:p>
            <a:pPr lvl="1">
              <a:spcBef>
                <a:spcPts val="600"/>
              </a:spcBef>
              <a:spcAft>
                <a:spcPts val="300"/>
              </a:spcAft>
            </a:pPr>
            <a:r>
              <a:rPr lang="en-US" sz="2000" dirty="0" smtClean="0"/>
              <a:t>Ranking algorithms use click logs; reinforce alarming pages</a:t>
            </a:r>
          </a:p>
          <a:p>
            <a:pPr lvl="1">
              <a:spcAft>
                <a:spcPts val="600"/>
              </a:spcAft>
            </a:pPr>
            <a:endParaRPr lang="en-US" dirty="0" smtClean="0"/>
          </a:p>
        </p:txBody>
      </p:sp>
      <p:pic>
        <p:nvPicPr>
          <p:cNvPr id="2050" name="Picture 2" descr="http://www.givingpal.com/member/photo_file/195/profile/mayo_clinic_logo.jpg"/>
          <p:cNvPicPr>
            <a:picLocks noChangeAspect="1" noChangeArrowheads="1"/>
          </p:cNvPicPr>
          <p:nvPr/>
        </p:nvPicPr>
        <p:blipFill>
          <a:blip r:embed="rId2" cstate="print">
            <a:extLst>
              <a:ext uri="28A0092B-C50C-407e-A947-70E740481C1C">
                <a14:useLocalDpi xmlns:a14="http://schemas.microsoft.com/office/drawing/2007/7/7/main" val="0"/>
              </a:ext>
            </a:extLst>
          </a:blip>
          <a:srcRect/>
          <a:stretch>
            <a:fillRect/>
          </a:stretch>
        </p:blipFill>
        <p:spPr bwMode="auto">
          <a:xfrm>
            <a:off x="6934200" y="2074927"/>
            <a:ext cx="838200" cy="896873"/>
          </a:xfrm>
          <a:prstGeom prst="rect">
            <a:avLst/>
          </a:prstGeom>
          <a:extLst>
            <a:ext uri="{909E8E84-426E-40dd-AFC4-6F175D3DCCD1}">
              <a14:hiddenFill xmlns:a14="http://schemas.microsoft.com/office/drawing/2007/7/7/main">
                <a:solidFill>
                  <a:srgbClr xmlns:mc="http://schemas.openxmlformats.org/markup-compatibility/2006" val="FFFFFF" mc:Ignorable=""/>
                </a:solidFill>
              </a14:hiddenFill>
            </a:ext>
          </a:extLst>
        </p:spPr>
      </p:pic>
      <p:pic>
        <p:nvPicPr>
          <p:cNvPr id="2052" name="Picture 4" descr="http://img.mediapost.com/publications/13/WebMD.jpg"/>
          <p:cNvPicPr>
            <a:picLocks noChangeAspect="1" noChangeArrowheads="1"/>
          </p:cNvPicPr>
          <p:nvPr/>
        </p:nvPicPr>
        <p:blipFill rotWithShape="1">
          <a:blip r:embed="rId3" cstate="print">
            <a:extLst>
              <a:ext uri="28A0092B-C50C-407e-A947-70E740481C1C">
                <a14:useLocalDpi xmlns:a14="http://schemas.microsoft.com/office/drawing/2007/7/7/main" val="0"/>
              </a:ext>
            </a:extLst>
          </a:blip>
          <a:srcRect l="2597" t="3896" r="2597" b="5195"/>
          <a:stretch/>
        </p:blipFill>
        <p:spPr bwMode="auto">
          <a:xfrm>
            <a:off x="7848600" y="1894115"/>
            <a:ext cx="1055914" cy="759391"/>
          </a:xfrm>
          <a:prstGeom prst="rect">
            <a:avLst/>
          </a:prstGeom>
          <a:extLst>
            <a:ext uri="{909E8E84-426E-40dd-AFC4-6F175D3DCCD1}">
              <a14:hiddenFill xmlns:a14="http://schemas.microsoft.com/office/drawing/2007/7/7/main">
                <a:solidFill>
                  <a:srgbClr xmlns:mc="http://schemas.openxmlformats.org/markup-compatibility/2006" val="FFFFFF" mc:Ignorable=""/>
                </a:solidFill>
              </a14:hiddenFill>
            </a:ext>
          </a:extLst>
        </p:spPr>
      </p:pic>
      <p:pic>
        <p:nvPicPr>
          <p:cNvPr id="2055" name="Picture 7" descr="http://www.skinnyminnygreens.com/msn_logo_3nyl.jpg"/>
          <p:cNvPicPr>
            <a:picLocks noChangeAspect="1" noChangeArrowheads="1"/>
          </p:cNvPicPr>
          <p:nvPr/>
        </p:nvPicPr>
        <p:blipFill>
          <a:blip r:embed="rId4" cstate="print">
            <a:extLst>
              <a:ext uri="28A0092B-C50C-407e-A947-70E740481C1C">
                <a14:useLocalDpi xmlns:a14="http://schemas.microsoft.com/office/drawing/2007/7/7/main" val="0"/>
              </a:ext>
            </a:extLst>
          </a:blip>
          <a:srcRect/>
          <a:stretch>
            <a:fillRect/>
          </a:stretch>
        </p:blipFill>
        <p:spPr bwMode="auto">
          <a:xfrm>
            <a:off x="7845418" y="2589091"/>
            <a:ext cx="1080868" cy="379081"/>
          </a:xfrm>
          <a:prstGeom prst="rect">
            <a:avLst/>
          </a:prstGeom>
          <a:extLst>
            <a:ext uri="{909E8E84-426E-40dd-AFC4-6F175D3DCCD1}">
              <a14:hiddenFill xmlns:a14="http://schemas.microsoft.com/office/drawing/2007/7/7/main">
                <a:solidFill>
                  <a:srgbClr xmlns:mc="http://schemas.openxmlformats.org/markup-compatibility/2006" val="FFFFFF" mc:Ignorable=""/>
                </a:solidFill>
              </a14:hiddenFill>
            </a:ext>
          </a:extLst>
        </p:spPr>
      </p:pic>
    </p:spTree>
    <p:extLst>
      <p:ext uri="{BB962C8B-B14F-4D97-AF65-F5344CB8AC3E}">
        <p14:creationId xmlns:p14="http://schemas.microsoft.com/office/powerpoint/2007/7/12/main" val="2391099435"/>
      </p:ext>
    </p:extLst>
  </p:cSld>
  <p:clrMapOvr>
    <a:masterClrMapping/>
  </p:clrMapOvr>
  <p:timing>
    <p:tnLst>
      <p:par>
        <p:cTn xmlns:p14="http://schemas.microsoft.com/office/powerpoint/2007/7/12/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Medical Search</a:t>
            </a:r>
            <a:endParaRPr lang="en-US" dirty="0"/>
          </a:p>
        </p:txBody>
      </p:sp>
      <p:sp>
        <p:nvSpPr>
          <p:cNvPr id="3" name="Content Placeholder 2"/>
          <p:cNvSpPr>
            <a:spLocks noGrp="1"/>
          </p:cNvSpPr>
          <p:nvPr>
            <p:ph idx="1"/>
          </p:nvPr>
        </p:nvSpPr>
        <p:spPr>
          <a:xfrm>
            <a:off x="381000" y="2438400"/>
            <a:ext cx="7467600" cy="3398520"/>
          </a:xfrm>
        </p:spPr>
        <p:txBody>
          <a:bodyPr>
            <a:noAutofit/>
          </a:bodyPr>
          <a:lstStyle/>
          <a:p>
            <a:pPr>
              <a:spcBef>
                <a:spcPts val="600"/>
              </a:spcBef>
              <a:spcAft>
                <a:spcPts val="300"/>
              </a:spcAft>
            </a:pPr>
            <a:r>
              <a:rPr lang="en-US" sz="2400" dirty="0" smtClean="0"/>
              <a:t>Challenge: Linking to troubling scenarios in absence of likelihood information</a:t>
            </a:r>
          </a:p>
          <a:p>
            <a:pPr lvl="1">
              <a:spcBef>
                <a:spcPts val="600"/>
              </a:spcBef>
              <a:spcAft>
                <a:spcPts val="300"/>
              </a:spcAft>
            </a:pPr>
            <a:r>
              <a:rPr lang="en-US" sz="2000" dirty="0" smtClean="0"/>
              <a:t>Consumers seek confirmation and disconfirmation</a:t>
            </a:r>
          </a:p>
          <a:p>
            <a:pPr lvl="1">
              <a:spcBef>
                <a:spcPts val="600"/>
              </a:spcBef>
              <a:spcAft>
                <a:spcPts val="300"/>
              </a:spcAft>
            </a:pPr>
            <a:r>
              <a:rPr lang="en-US" sz="2000" dirty="0" smtClean="0"/>
              <a:t>Search engines relied upon for quality information but perform information retrieval rather than diagnosis</a:t>
            </a:r>
          </a:p>
          <a:p>
            <a:pPr lvl="1">
              <a:spcBef>
                <a:spcPts val="600"/>
              </a:spcBef>
              <a:spcAft>
                <a:spcPts val="300"/>
              </a:spcAft>
            </a:pPr>
            <a:r>
              <a:rPr lang="en-US" sz="2000" dirty="0" smtClean="0"/>
              <a:t>Likelihood information not considered in ranking of lists</a:t>
            </a:r>
          </a:p>
          <a:p>
            <a:pPr lvl="1">
              <a:spcBef>
                <a:spcPts val="600"/>
              </a:spcBef>
              <a:spcAft>
                <a:spcPts val="300"/>
              </a:spcAft>
            </a:pPr>
            <a:r>
              <a:rPr lang="en-US" sz="2000" dirty="0" smtClean="0"/>
              <a:t>Influence of signs &amp; symptoms on likelihoods not provided</a:t>
            </a:r>
          </a:p>
          <a:p>
            <a:pPr lvl="1">
              <a:spcBef>
                <a:spcPts val="600"/>
              </a:spcBef>
              <a:spcAft>
                <a:spcPts val="300"/>
              </a:spcAft>
            </a:pPr>
            <a:r>
              <a:rPr lang="en-US" sz="2000" dirty="0" smtClean="0"/>
              <a:t>Search engines suffer from &amp; fuel biases of judgment:                                                          </a:t>
            </a:r>
            <a:r>
              <a:rPr lang="en-US" sz="2000" i="1" dirty="0" smtClean="0"/>
              <a:t>base-rate neglect, availability, confirmation</a:t>
            </a:r>
          </a:p>
        </p:txBody>
      </p:sp>
    </p:spTree>
    <p:extLst>
      <p:ext uri="{BB962C8B-B14F-4D97-AF65-F5344CB8AC3E}">
        <p14:creationId xmlns:p14="http://schemas.microsoft.com/office/powerpoint/2007/7/12/main" val="2391099435"/>
      </p:ext>
    </p:extLst>
  </p:cSld>
  <p:clrMapOvr>
    <a:masterClrMapping/>
  </p:clrMapOvr>
  <p:timing>
    <p:tnLst>
      <p:par>
        <p:cTn xmlns:p14="http://schemas.microsoft.com/office/powerpoint/2007/7/12/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Cyberchondria</a:t>
            </a:r>
            <a:endParaRPr lang="en-US" dirty="0"/>
          </a:p>
        </p:txBody>
      </p:sp>
      <p:sp>
        <p:nvSpPr>
          <p:cNvPr id="3" name="Content Placeholder 2"/>
          <p:cNvSpPr>
            <a:spLocks noGrp="1"/>
          </p:cNvSpPr>
          <p:nvPr>
            <p:ph idx="1"/>
          </p:nvPr>
        </p:nvSpPr>
        <p:spPr>
          <a:xfrm>
            <a:off x="457200" y="1876425"/>
            <a:ext cx="8229600" cy="4829175"/>
          </a:xfrm>
        </p:spPr>
        <p:txBody>
          <a:bodyPr>
            <a:normAutofit/>
          </a:bodyPr>
          <a:lstStyle/>
          <a:p>
            <a:r>
              <a:rPr lang="en-US" sz="2000" dirty="0" smtClean="0"/>
              <a:t>Unfounded </a:t>
            </a:r>
            <a:r>
              <a:rPr lang="en-US" sz="2000" dirty="0"/>
              <a:t>escalation of concerns about common symptomology based on review of search results and literature online</a:t>
            </a:r>
          </a:p>
          <a:p>
            <a:pPr marL="393192" lvl="1" indent="0" algn="ctr">
              <a:buNone/>
            </a:pPr>
            <a:endParaRPr lang="en-US" dirty="0"/>
          </a:p>
          <a:p>
            <a:pPr marL="393192" lvl="1" indent="0" algn="ctr">
              <a:buNone/>
            </a:pPr>
            <a:endParaRPr lang="en-US" i="1" dirty="0" smtClean="0"/>
          </a:p>
          <a:p>
            <a:pPr marL="393192" lvl="1" indent="0">
              <a:buNone/>
            </a:pPr>
            <a:endParaRPr lang="en-US" dirty="0" smtClean="0"/>
          </a:p>
          <a:p>
            <a:pPr marL="393192" lvl="1" indent="0">
              <a:buNone/>
            </a:pPr>
            <a:endParaRPr lang="en-US" dirty="0" smtClean="0"/>
          </a:p>
          <a:p>
            <a:pPr marL="393192" lvl="1" indent="0">
              <a:buNone/>
            </a:pPr>
            <a:endParaRPr lang="en-US" dirty="0"/>
          </a:p>
          <a:p>
            <a:pPr marL="393192" lvl="1" indent="0">
              <a:buNone/>
            </a:pPr>
            <a:endParaRPr lang="en-US" dirty="0" smtClean="0"/>
          </a:p>
          <a:p>
            <a:pPr marL="393192" lvl="1" indent="0">
              <a:buNone/>
            </a:pPr>
            <a:endParaRPr lang="en-US" dirty="0"/>
          </a:p>
          <a:p>
            <a:pPr marL="393192" lvl="1" indent="0">
              <a:buNone/>
            </a:pPr>
            <a:endParaRPr lang="en-US" dirty="0" smtClean="0"/>
          </a:p>
          <a:p>
            <a:pPr marL="393192" lvl="1" indent="0">
              <a:buNone/>
            </a:pPr>
            <a:endParaRPr lang="en-US" dirty="0"/>
          </a:p>
          <a:p>
            <a:pPr marL="393192" lvl="1" indent="0">
              <a:buNone/>
            </a:pPr>
            <a:endParaRPr lang="en-US" dirty="0"/>
          </a:p>
          <a:p>
            <a:pPr marL="0" indent="0">
              <a:buNone/>
            </a:pPr>
            <a:endParaRPr lang="en-US" dirty="0" smtClean="0"/>
          </a:p>
          <a:p>
            <a:pPr marL="0" indent="0">
              <a:buNone/>
            </a:pP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4419600" y="2636692"/>
            <a:ext cx="2133600" cy="1972138"/>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a:stretch>
            <a:fillRect/>
          </a:stretch>
        </p:blipFill>
        <p:spPr bwMode="auto">
          <a:xfrm>
            <a:off x="6324600" y="2971800"/>
            <a:ext cx="2273955" cy="2101872"/>
          </a:xfrm>
          <a:prstGeom prst="rect">
            <a:avLst/>
          </a:prstGeom>
          <a:noFill/>
          <a:ln w="9525">
            <a:noFill/>
            <a:miter lim="800000"/>
            <a:headEnd/>
            <a:tailEnd/>
          </a:ln>
          <a:effectLst/>
        </p:spPr>
      </p:pic>
      <p:pic>
        <p:nvPicPr>
          <p:cNvPr id="10" name="Picture 8"/>
          <p:cNvPicPr>
            <a:picLocks noChangeAspect="1" noChangeArrowheads="1"/>
          </p:cNvPicPr>
          <p:nvPr/>
        </p:nvPicPr>
        <p:blipFill>
          <a:blip r:embed="rId4" cstate="print"/>
          <a:srcRect/>
          <a:stretch>
            <a:fillRect/>
          </a:stretch>
        </p:blipFill>
        <p:spPr bwMode="auto">
          <a:xfrm>
            <a:off x="5638800" y="3460453"/>
            <a:ext cx="2209800" cy="2042572"/>
          </a:xfrm>
          <a:prstGeom prst="rect">
            <a:avLst/>
          </a:prstGeom>
          <a:noFill/>
          <a:ln w="9525">
            <a:noFill/>
            <a:miter lim="800000"/>
            <a:headEnd/>
            <a:tailEnd/>
          </a:ln>
          <a:effectLst/>
        </p:spPr>
      </p:pic>
      <p:sp>
        <p:nvSpPr>
          <p:cNvPr id="11" name="TextBox 10"/>
          <p:cNvSpPr txBox="1"/>
          <p:nvPr/>
        </p:nvSpPr>
        <p:spPr>
          <a:xfrm>
            <a:off x="238125" y="3199335"/>
            <a:ext cx="3553089" cy="338554"/>
          </a:xfrm>
          <a:prstGeom prst="rect">
            <a:avLst/>
          </a:prstGeom>
          <a:noFill/>
        </p:spPr>
        <p:txBody>
          <a:bodyPr wrap="none" rtlCol="0">
            <a:spAutoFit/>
          </a:bodyPr>
          <a:lstStyle/>
          <a:p>
            <a:r>
              <a:rPr lang="en-US" sz="1600" dirty="0" smtClean="0">
                <a:sym typeface="Wingdings"/>
              </a:rPr>
              <a:t> Query search engine for [</a:t>
            </a:r>
            <a:r>
              <a:rPr lang="en-US" sz="1600" i="1" dirty="0" smtClean="0">
                <a:sym typeface="Wingdings"/>
              </a:rPr>
              <a:t>headache</a:t>
            </a:r>
            <a:r>
              <a:rPr lang="en-US" sz="1600" dirty="0" smtClean="0">
                <a:sym typeface="Wingdings"/>
              </a:rPr>
              <a:t>]</a:t>
            </a:r>
            <a:endParaRPr lang="en-US" sz="1600" dirty="0"/>
          </a:p>
        </p:txBody>
      </p:sp>
      <p:sp>
        <p:nvSpPr>
          <p:cNvPr id="12" name="TextBox 11"/>
          <p:cNvSpPr txBox="1"/>
          <p:nvPr/>
        </p:nvSpPr>
        <p:spPr>
          <a:xfrm>
            <a:off x="956730" y="3787200"/>
            <a:ext cx="1048877" cy="584775"/>
          </a:xfrm>
          <a:prstGeom prst="rect">
            <a:avLst/>
          </a:prstGeom>
          <a:noFill/>
        </p:spPr>
        <p:txBody>
          <a:bodyPr wrap="none" rtlCol="0">
            <a:spAutoFit/>
          </a:bodyPr>
          <a:lstStyle/>
          <a:p>
            <a:pPr marL="466725" indent="-466725"/>
            <a:r>
              <a:rPr lang="en-US" sz="1600" dirty="0" smtClean="0">
                <a:sym typeface="Wingdings"/>
              </a:rPr>
              <a:t> Review</a:t>
            </a:r>
          </a:p>
          <a:p>
            <a:pPr marL="466725" indent="-466725"/>
            <a:r>
              <a:rPr lang="en-US" sz="1600" dirty="0" smtClean="0">
                <a:sym typeface="Wingdings"/>
              </a:rPr>
              <a:t>     results</a:t>
            </a:r>
            <a:endParaRPr lang="en-US" sz="1600" dirty="0"/>
          </a:p>
        </p:txBody>
      </p:sp>
      <p:sp>
        <p:nvSpPr>
          <p:cNvPr id="13" name="TextBox 12"/>
          <p:cNvSpPr txBox="1"/>
          <p:nvPr/>
        </p:nvSpPr>
        <p:spPr>
          <a:xfrm>
            <a:off x="6677025" y="2642771"/>
            <a:ext cx="2057400" cy="338554"/>
          </a:xfrm>
          <a:prstGeom prst="rect">
            <a:avLst/>
          </a:prstGeom>
          <a:noFill/>
        </p:spPr>
        <p:txBody>
          <a:bodyPr wrap="square" rtlCol="0">
            <a:spAutoFit/>
          </a:bodyPr>
          <a:lstStyle/>
          <a:p>
            <a:r>
              <a:rPr lang="en-US" sz="1600" dirty="0" smtClean="0">
                <a:sym typeface="Wingdings"/>
              </a:rPr>
              <a:t> Browse Web pages</a:t>
            </a:r>
            <a:endParaRPr lang="en-US" sz="1600" dirty="0"/>
          </a:p>
        </p:txBody>
      </p:sp>
      <p:sp>
        <p:nvSpPr>
          <p:cNvPr id="14" name="TextBox 13"/>
          <p:cNvSpPr txBox="1"/>
          <p:nvPr/>
        </p:nvSpPr>
        <p:spPr>
          <a:xfrm>
            <a:off x="238125" y="5943600"/>
            <a:ext cx="5148758" cy="584775"/>
          </a:xfrm>
          <a:prstGeom prst="rect">
            <a:avLst/>
          </a:prstGeom>
          <a:noFill/>
        </p:spPr>
        <p:txBody>
          <a:bodyPr wrap="square" rtlCol="0">
            <a:spAutoFit/>
          </a:bodyPr>
          <a:lstStyle/>
          <a:p>
            <a:r>
              <a:rPr lang="en-US" sz="1600" dirty="0" smtClean="0">
                <a:solidFill>
                  <a:srgbClr xmlns:mc="http://schemas.openxmlformats.org/markup-compatibility/2006" xmlns:a14="http://schemas.microsoft.com/office/drawing/2007/7/7/main" val="C00000" mc:Ignorable=""/>
                </a:solidFill>
                <a:sym typeface="Wingdings"/>
              </a:rPr>
              <a:t> Query for [</a:t>
            </a:r>
            <a:r>
              <a:rPr lang="en-US" sz="1600" i="1" dirty="0" smtClean="0">
                <a:solidFill>
                  <a:srgbClr xmlns:mc="http://schemas.openxmlformats.org/markup-compatibility/2006" xmlns:a14="http://schemas.microsoft.com/office/drawing/2007/7/7/main" val="C00000" mc:Ignorable=""/>
                </a:solidFill>
                <a:sym typeface="Wingdings"/>
              </a:rPr>
              <a:t>brain tumor</a:t>
            </a:r>
            <a:r>
              <a:rPr lang="en-US" sz="1600" dirty="0" smtClean="0">
                <a:solidFill>
                  <a:srgbClr xmlns:mc="http://schemas.openxmlformats.org/markup-compatibility/2006" xmlns:a14="http://schemas.microsoft.com/office/drawing/2007/7/7/main" val="C00000" mc:Ignorable=""/>
                </a:solidFill>
                <a:sym typeface="Wingdings"/>
              </a:rPr>
              <a:t>] – </a:t>
            </a:r>
            <a:r>
              <a:rPr lang="en-US" sz="1600" b="1" dirty="0" smtClean="0">
                <a:solidFill>
                  <a:srgbClr xmlns:mc="http://schemas.openxmlformats.org/markup-compatibility/2006" xmlns:a14="http://schemas.microsoft.com/office/drawing/2007/7/7/main" val="C00000" mc:Ignorable=""/>
                </a:solidFill>
                <a:sym typeface="Wingdings"/>
              </a:rPr>
              <a:t>Medical a</a:t>
            </a:r>
            <a:r>
              <a:rPr lang="en-US" sz="1600" b="1" dirty="0" smtClean="0">
                <a:solidFill>
                  <a:srgbClr xmlns:mc="http://schemas.openxmlformats.org/markup-compatibility/2006" xmlns:a14="http://schemas.microsoft.com/office/drawing/2007/7/7/main" val="C00000" mc:Ignorable=""/>
                </a:solidFill>
              </a:rPr>
              <a:t>nxiety</a:t>
            </a:r>
            <a:endParaRPr lang="en-US" sz="1600" b="1" dirty="0">
              <a:solidFill>
                <a:srgbClr xmlns:mc="http://schemas.openxmlformats.org/markup-compatibility/2006" xmlns:a14="http://schemas.microsoft.com/office/drawing/2007/7/7/main" val="C00000" mc:Ignorable=""/>
              </a:solidFill>
            </a:endParaRPr>
          </a:p>
          <a:p>
            <a:endParaRPr lang="en-US" sz="1600" dirty="0" smtClean="0">
              <a:solidFill>
                <a:srgbClr xmlns:mc="http://schemas.openxmlformats.org/markup-compatibility/2006" xmlns:a14="http://schemas.microsoft.com/office/drawing/2007/7/7/main" val="C00000" mc:Ignorable=""/>
              </a:solidFill>
              <a:sym typeface="Wingdings"/>
            </a:endParaRPr>
          </a:p>
        </p:txBody>
      </p:sp>
      <p:sp>
        <p:nvSpPr>
          <p:cNvPr id="15" name="Rectangle 14"/>
          <p:cNvSpPr/>
          <p:nvPr/>
        </p:nvSpPr>
        <p:spPr>
          <a:xfrm>
            <a:off x="5800725" y="5547664"/>
            <a:ext cx="3276600" cy="338554"/>
          </a:xfrm>
          <a:prstGeom prst="rect">
            <a:avLst/>
          </a:prstGeom>
        </p:spPr>
        <p:txBody>
          <a:bodyPr wrap="square">
            <a:spAutoFit/>
          </a:bodyPr>
          <a:lstStyle/>
          <a:p>
            <a:r>
              <a:rPr lang="en-US" sz="1600" dirty="0" smtClean="0">
                <a:solidFill>
                  <a:srgbClr xmlns:mc="http://schemas.openxmlformats.org/markup-compatibility/2006" xmlns:a14="http://schemas.microsoft.com/office/drawing/2007/7/7/main" val="008000" mc:Ignorable=""/>
                </a:solidFill>
                <a:sym typeface="Wingdings"/>
              </a:rPr>
              <a:t> Query for [</a:t>
            </a:r>
            <a:r>
              <a:rPr lang="en-US" sz="1600" i="1" dirty="0" smtClean="0">
                <a:solidFill>
                  <a:srgbClr xmlns:mc="http://schemas.openxmlformats.org/markup-compatibility/2006" xmlns:a14="http://schemas.microsoft.com/office/drawing/2007/7/7/main" val="008000" mc:Ignorable=""/>
                </a:solidFill>
                <a:sym typeface="Wingdings"/>
              </a:rPr>
              <a:t>caffeine withdrawal</a:t>
            </a:r>
            <a:r>
              <a:rPr lang="en-US" sz="1600" dirty="0" smtClean="0">
                <a:solidFill>
                  <a:srgbClr xmlns:mc="http://schemas.openxmlformats.org/markup-compatibility/2006" xmlns:a14="http://schemas.microsoft.com/office/drawing/2007/7/7/main" val="008000" mc:Ignorable=""/>
                </a:solidFill>
                <a:sym typeface="Wingdings"/>
              </a:rPr>
              <a:t>] </a:t>
            </a:r>
            <a:endParaRPr lang="en-US" sz="1600" dirty="0">
              <a:solidFill>
                <a:srgbClr xmlns:mc="http://schemas.openxmlformats.org/markup-compatibility/2006" xmlns:a14="http://schemas.microsoft.com/office/drawing/2007/7/7/main" val="008000" mc:Ignorable=""/>
              </a:solidFill>
            </a:endParaRPr>
          </a:p>
        </p:txBody>
      </p:sp>
      <p:sp>
        <p:nvSpPr>
          <p:cNvPr id="16" name="Arc 15"/>
          <p:cNvSpPr/>
          <p:nvPr/>
        </p:nvSpPr>
        <p:spPr>
          <a:xfrm rot="7200000">
            <a:off x="2627043" y="2716679"/>
            <a:ext cx="2824434" cy="3188188"/>
          </a:xfrm>
          <a:prstGeom prst="arc">
            <a:avLst>
              <a:gd name="adj1" fmla="val 15213341"/>
              <a:gd name="adj2" fmla="val 19608816"/>
            </a:avLst>
          </a:prstGeom>
          <a:ln w="28575">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p:cNvSpPr/>
          <p:nvPr/>
        </p:nvSpPr>
        <p:spPr>
          <a:xfrm rot="19136748" flipH="1">
            <a:off x="926755" y="4464644"/>
            <a:ext cx="1914781" cy="1914781"/>
          </a:xfrm>
          <a:prstGeom prst="arc">
            <a:avLst>
              <a:gd name="adj1" fmla="val 13716835"/>
              <a:gd name="adj2" fmla="val 19385638"/>
            </a:avLst>
          </a:prstGeom>
          <a:ln w="28575">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7"/>
          <p:cNvSpPr/>
          <p:nvPr/>
        </p:nvSpPr>
        <p:spPr>
          <a:xfrm rot="18900000">
            <a:off x="3143639" y="4597483"/>
            <a:ext cx="2860847" cy="2533140"/>
          </a:xfrm>
          <a:prstGeom prst="arc">
            <a:avLst>
              <a:gd name="adj1" fmla="val 16994661"/>
              <a:gd name="adj2" fmla="val 18261531"/>
            </a:avLst>
          </a:prstGeom>
          <a:ln w="28575">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19136748" flipH="1">
            <a:off x="5614042" y="3632842"/>
            <a:ext cx="4635155" cy="4635155"/>
          </a:xfrm>
          <a:prstGeom prst="arc">
            <a:avLst>
              <a:gd name="adj1" fmla="val 18564662"/>
              <a:gd name="adj2" fmla="val 18958379"/>
            </a:avLst>
          </a:prstGeom>
          <a:ln w="28575">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1389864">
            <a:off x="2927756" y="4884620"/>
            <a:ext cx="2430044" cy="2211204"/>
          </a:xfrm>
          <a:prstGeom prst="arc">
            <a:avLst>
              <a:gd name="adj1" fmla="val 14081843"/>
              <a:gd name="adj2" fmla="val 19750849"/>
            </a:avLst>
          </a:prstGeom>
          <a:ln w="28575">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13021723">
            <a:off x="857177" y="1944259"/>
            <a:ext cx="3128435" cy="3128435"/>
          </a:xfrm>
          <a:prstGeom prst="arc">
            <a:avLst>
              <a:gd name="adj1" fmla="val 15097393"/>
              <a:gd name="adj2" fmla="val 19368059"/>
            </a:avLst>
          </a:prstGeom>
          <a:ln w="28575">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029" name="Picture 5"/>
          <p:cNvPicPr>
            <a:picLocks noChangeAspect="1" noChangeArrowheads="1"/>
          </p:cNvPicPr>
          <p:nvPr/>
        </p:nvPicPr>
        <p:blipFill>
          <a:blip r:embed="rId5" cstate="print">
            <a:extLst>
              <a:ext uri="28A0092B-C50C-407e-A947-70E740481C1C">
                <a14:useLocalDpi xmlns:a14="http://schemas.microsoft.com/office/drawing/2007/7/7/main" val="0"/>
              </a:ext>
            </a:extLst>
          </a:blip>
          <a:srcRect/>
          <a:stretch>
            <a:fillRect/>
          </a:stretch>
        </p:blipFill>
        <p:spPr bwMode="auto">
          <a:xfrm>
            <a:off x="1981200" y="3886200"/>
            <a:ext cx="1828800" cy="1446456"/>
          </a:xfrm>
          <a:prstGeom prst="rect">
            <a:avLst/>
          </a:prstGeom>
          <a:extLst>
            <a:ext uri="{909E8E84-426E-40dd-AFC4-6F175D3DCCD1}">
              <a14:hiddenFill xmlns:a14="http://schemas.microsoft.com/office/drawing/2007/7/7/main">
                <a:solidFill>
                  <a:schemeClr val="accent1"/>
                </a:solidFill>
              </a14:hiddenFill>
            </a:ext>
            <a:ext uri="{91240B29-F687-4f45-9708-019B960494DF}">
              <a14:hiddenLine xmlns:a14="http://schemas.microsoft.com/office/drawing/2007/7/7/main" w="9525">
                <a:solidFill>
                  <a:schemeClr val="tx1"/>
                </a:solidFill>
                <a:miter lim="800000"/>
                <a:headEnd/>
                <a:tailEnd/>
              </a14:hiddenLine>
            </a:ext>
            <a:ext uri="{AF507438-7753-43e0-B8FC-AC1667EBCBE1}">
              <a14:hiddenEffects xmlns:a14="http://schemas.microsoft.com/office/drawing/2007/7/7/main">
                <a:effectLst>
                  <a:outerShdw blurRad="63500" dist="35921" dir="2700000" algn="ctr" rotWithShape="0">
                    <a:schemeClr val="bg2"/>
                  </a:outerShdw>
                </a:effectLst>
              </a14:hiddenEffects>
            </a:ext>
          </a:extLst>
        </p:spPr>
      </p:pic>
      <p:sp>
        <p:nvSpPr>
          <p:cNvPr id="26" name="Content Placeholder 2"/>
          <p:cNvSpPr txBox="1">
            <a:spLocks/>
          </p:cNvSpPr>
          <p:nvPr/>
        </p:nvSpPr>
        <p:spPr>
          <a:xfrm>
            <a:off x="457200" y="6355080"/>
            <a:ext cx="8534400" cy="4770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000" dirty="0" smtClean="0"/>
              <a:t>Previous log analyses - cyberchondria common; lacked qualitative data</a:t>
            </a:r>
          </a:p>
          <a:p>
            <a:pPr marL="393192" lvl="1" indent="0" algn="ctr">
              <a:buFont typeface="Wingdings 2"/>
              <a:buNone/>
            </a:pPr>
            <a:endParaRPr lang="en-US" dirty="0" smtClean="0"/>
          </a:p>
          <a:p>
            <a:pPr marL="393192" lvl="1" indent="0" algn="ctr">
              <a:buFont typeface="Wingdings 2"/>
              <a:buNone/>
            </a:pPr>
            <a:endParaRPr lang="en-US" i="1" dirty="0" smtClean="0"/>
          </a:p>
          <a:p>
            <a:pPr marL="393192" lvl="1" indent="0">
              <a:buFont typeface="Wingdings 2"/>
              <a:buNone/>
            </a:pPr>
            <a:endParaRPr lang="en-US" dirty="0" smtClean="0"/>
          </a:p>
          <a:p>
            <a:pPr marL="393192" lvl="1" indent="0">
              <a:buFont typeface="Wingdings 2"/>
              <a:buNone/>
            </a:pPr>
            <a:endParaRPr lang="en-US" dirty="0" smtClean="0"/>
          </a:p>
          <a:p>
            <a:pPr marL="393192" lvl="1" indent="0">
              <a:buFont typeface="Wingdings 2"/>
              <a:buNone/>
            </a:pPr>
            <a:endParaRPr lang="en-US" dirty="0" smtClean="0"/>
          </a:p>
          <a:p>
            <a:pPr marL="393192" lvl="1" indent="0">
              <a:buFont typeface="Wingdings 2"/>
              <a:buNone/>
            </a:pPr>
            <a:endParaRPr lang="en-US" dirty="0" smtClean="0"/>
          </a:p>
          <a:p>
            <a:pPr marL="393192" lvl="1" indent="0">
              <a:buFont typeface="Wingdings 2"/>
              <a:buNone/>
            </a:pPr>
            <a:endParaRPr lang="en-US" dirty="0" smtClean="0"/>
          </a:p>
          <a:p>
            <a:pPr marL="393192" lvl="1" indent="0">
              <a:buFont typeface="Wingdings 2"/>
              <a:buNone/>
            </a:pPr>
            <a:endParaRPr lang="en-US" dirty="0" smtClean="0"/>
          </a:p>
          <a:p>
            <a:pPr marL="393192" lvl="1" indent="0">
              <a:buFont typeface="Wingdings 2"/>
              <a:buNone/>
            </a:pPr>
            <a:endParaRPr lang="en-US" dirty="0" smtClean="0"/>
          </a:p>
          <a:p>
            <a:pPr marL="393192" lvl="1" indent="0">
              <a:buFont typeface="Wingdings 2"/>
              <a:buNone/>
            </a:pPr>
            <a:endParaRPr lang="en-US" dirty="0" smtClean="0"/>
          </a:p>
          <a:p>
            <a:pPr marL="0" indent="0">
              <a:buFont typeface="Wingdings 2"/>
              <a:buNone/>
            </a:pPr>
            <a:endParaRPr lang="en-US" dirty="0" smtClean="0"/>
          </a:p>
          <a:p>
            <a:pPr marL="0" indent="0">
              <a:buFont typeface="Wingdings 2"/>
              <a:buNone/>
            </a:pPr>
            <a:endParaRPr lang="en-US" dirty="0"/>
          </a:p>
        </p:txBody>
      </p:sp>
      <p:sp>
        <p:nvSpPr>
          <p:cNvPr id="22" name="TextBox 21"/>
          <p:cNvSpPr txBox="1"/>
          <p:nvPr/>
        </p:nvSpPr>
        <p:spPr>
          <a:xfrm>
            <a:off x="342900" y="2819400"/>
            <a:ext cx="3695700"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smtClean="0">
                <a:latin typeface="Arial" pitchFamily="34" charset="0"/>
                <a:cs typeface="Arial" pitchFamily="34" charset="0"/>
              </a:rPr>
              <a:t>headache</a:t>
            </a:r>
            <a:endParaRPr lang="en-US" dirty="0">
              <a:latin typeface="Arial" pitchFamily="34" charset="0"/>
              <a:cs typeface="Arial" pitchFamily="34" charset="0"/>
            </a:endParaRPr>
          </a:p>
        </p:txBody>
      </p:sp>
      <p:sp>
        <p:nvSpPr>
          <p:cNvPr id="28" name="TextBox 27"/>
          <p:cNvSpPr txBox="1"/>
          <p:nvPr/>
        </p:nvSpPr>
        <p:spPr>
          <a:xfrm>
            <a:off x="342900" y="5562600"/>
            <a:ext cx="3705225"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smtClean="0">
                <a:latin typeface="Arial" pitchFamily="34" charset="0"/>
                <a:cs typeface="Arial" pitchFamily="34" charset="0"/>
              </a:rPr>
              <a:t>brain tumor</a:t>
            </a:r>
            <a:endParaRPr lang="en-US" dirty="0">
              <a:latin typeface="Arial" pitchFamily="34" charset="0"/>
              <a:cs typeface="Arial" pitchFamily="34" charset="0"/>
            </a:endParaRPr>
          </a:p>
        </p:txBody>
      </p:sp>
      <p:sp>
        <p:nvSpPr>
          <p:cNvPr id="29" name="TextBox 28"/>
          <p:cNvSpPr txBox="1"/>
          <p:nvPr/>
        </p:nvSpPr>
        <p:spPr>
          <a:xfrm>
            <a:off x="5133975" y="5895975"/>
            <a:ext cx="3705225" cy="36933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smtClean="0">
                <a:latin typeface="Arial" pitchFamily="34" charset="0"/>
                <a:cs typeface="Arial" pitchFamily="34" charset="0"/>
              </a:rPr>
              <a:t>caffeine withdrawal</a:t>
            </a:r>
            <a:endParaRPr lang="en-US" dirty="0">
              <a:latin typeface="Arial" pitchFamily="34" charset="0"/>
              <a:cs typeface="Arial" pitchFamily="34" charset="0"/>
            </a:endParaRPr>
          </a:p>
        </p:txBody>
      </p:sp>
    </p:spTree>
    <p:extLst>
      <p:ext uri="{BB962C8B-B14F-4D97-AF65-F5344CB8AC3E}">
        <p14:creationId xmlns:p14="http://schemas.microsoft.com/office/powerpoint/2007/7/12/main" val="2908679184"/>
      </p:ext>
    </p:extLst>
  </p:cSld>
  <p:clrMapOvr>
    <a:masterClrMapping/>
  </p:clrMapOvr>
  <p:timing>
    <p:tnLst>
      <p:par>
        <p:cTn xmlns:p14="http://schemas.microsoft.com/office/powerpoint/2007/7/12/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lstStyle/>
          <a:p>
            <a:r>
              <a:rPr lang="en-US" dirty="0" smtClean="0"/>
              <a:t>Study: Overview &amp; Objectives</a:t>
            </a:r>
            <a:endParaRPr lang="en-US" dirty="0"/>
          </a:p>
        </p:txBody>
      </p:sp>
      <p:sp>
        <p:nvSpPr>
          <p:cNvPr id="3" name="Content Placeholder 2"/>
          <p:cNvSpPr>
            <a:spLocks noGrp="1"/>
          </p:cNvSpPr>
          <p:nvPr>
            <p:ph idx="1"/>
          </p:nvPr>
        </p:nvSpPr>
        <p:spPr>
          <a:xfrm>
            <a:off x="381000" y="1905000"/>
            <a:ext cx="8458200" cy="4617720"/>
          </a:xfrm>
        </p:spPr>
        <p:txBody>
          <a:bodyPr>
            <a:normAutofit/>
          </a:bodyPr>
          <a:lstStyle/>
          <a:p>
            <a:pPr>
              <a:spcBef>
                <a:spcPts val="600"/>
              </a:spcBef>
              <a:spcAft>
                <a:spcPts val="300"/>
              </a:spcAft>
            </a:pPr>
            <a:r>
              <a:rPr lang="en-US" dirty="0" smtClean="0"/>
              <a:t>Survey of experiences with Web use for self diagnosis</a:t>
            </a:r>
          </a:p>
          <a:p>
            <a:pPr>
              <a:spcBef>
                <a:spcPts val="600"/>
              </a:spcBef>
              <a:spcAft>
                <a:spcPts val="300"/>
              </a:spcAft>
            </a:pPr>
            <a:r>
              <a:rPr lang="en-US" dirty="0" smtClean="0"/>
              <a:t>Considered </a:t>
            </a:r>
            <a:r>
              <a:rPr lang="en-US" i="1" dirty="0" smtClean="0"/>
              <a:t>diagnosed</a:t>
            </a:r>
            <a:r>
              <a:rPr lang="en-US" dirty="0" smtClean="0"/>
              <a:t> &amp; </a:t>
            </a:r>
            <a:r>
              <a:rPr lang="en-US" i="1" dirty="0" smtClean="0"/>
              <a:t>undiagnosed</a:t>
            </a:r>
            <a:r>
              <a:rPr lang="en-US" dirty="0" smtClean="0"/>
              <a:t> conditions</a:t>
            </a:r>
          </a:p>
          <a:p>
            <a:pPr>
              <a:spcBef>
                <a:spcPts val="600"/>
              </a:spcBef>
              <a:spcAft>
                <a:spcPts val="300"/>
              </a:spcAft>
            </a:pPr>
            <a:r>
              <a:rPr lang="en-US" dirty="0" smtClean="0"/>
              <a:t>Research Questions:</a:t>
            </a:r>
          </a:p>
          <a:p>
            <a:pPr lvl="1">
              <a:spcBef>
                <a:spcPts val="600"/>
              </a:spcBef>
              <a:spcAft>
                <a:spcPts val="300"/>
              </a:spcAft>
            </a:pPr>
            <a:r>
              <a:rPr lang="en-US" i="1" dirty="0" smtClean="0"/>
              <a:t>What are characteristics of Web-based medical diagnosis?</a:t>
            </a:r>
          </a:p>
          <a:p>
            <a:pPr lvl="1">
              <a:spcBef>
                <a:spcPts val="600"/>
              </a:spcBef>
              <a:spcAft>
                <a:spcPts val="300"/>
              </a:spcAft>
            </a:pPr>
            <a:r>
              <a:rPr lang="en-US" i="1" dirty="0" smtClean="0"/>
              <a:t>Are these characteristics associated with age or gender?</a:t>
            </a:r>
          </a:p>
          <a:p>
            <a:pPr lvl="1">
              <a:spcBef>
                <a:spcPts val="600"/>
              </a:spcBef>
              <a:spcAft>
                <a:spcPts val="300"/>
              </a:spcAft>
            </a:pPr>
            <a:r>
              <a:rPr lang="en-US" i="1" dirty="0" smtClean="0"/>
              <a:t>What are key dependencies among characteristics?</a:t>
            </a:r>
          </a:p>
          <a:p>
            <a:pPr>
              <a:spcBef>
                <a:spcPts val="600"/>
              </a:spcBef>
              <a:spcAft>
                <a:spcPts val="300"/>
              </a:spcAft>
            </a:pPr>
            <a:r>
              <a:rPr lang="en-US" dirty="0"/>
              <a:t>Prior studies have not </a:t>
            </a:r>
            <a:r>
              <a:rPr lang="en-US" dirty="0" smtClean="0"/>
              <a:t>answered these questions</a:t>
            </a:r>
            <a:endParaRPr lang="en-US" dirty="0"/>
          </a:p>
          <a:p>
            <a:pPr>
              <a:spcBef>
                <a:spcPts val="600"/>
              </a:spcBef>
              <a:spcAft>
                <a:spcPts val="300"/>
              </a:spcAft>
            </a:pPr>
            <a:r>
              <a:rPr lang="en-US" dirty="0"/>
              <a:t>Self-report data from 500+ volunteers within </a:t>
            </a:r>
            <a:r>
              <a:rPr lang="en-US" dirty="0" smtClean="0"/>
              <a:t>Microsoft</a:t>
            </a:r>
            <a:endParaRPr lang="en-US" dirty="0"/>
          </a:p>
          <a:p>
            <a:endParaRPr lang="en-US" dirty="0"/>
          </a:p>
        </p:txBody>
      </p:sp>
    </p:spTree>
    <p:extLst>
      <p:ext uri="{BB962C8B-B14F-4D97-AF65-F5344CB8AC3E}">
        <p14:creationId xmlns:p14="http://schemas.microsoft.com/office/powerpoint/2007/7/12/main" val="233010974"/>
      </p:ext>
    </p:extLst>
  </p:cSld>
  <p:clrMapOvr>
    <a:masterClrMapping/>
  </p:clrMapOvr>
  <p:timing>
    <p:tnLst>
      <p:par>
        <p:cTn xmlns:p14="http://schemas.microsoft.com/office/powerpoint/2007/7/12/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457200" y="1935480"/>
            <a:ext cx="8229600" cy="4693920"/>
          </a:xfrm>
        </p:spPr>
        <p:txBody>
          <a:bodyPr/>
          <a:lstStyle/>
          <a:p>
            <a:r>
              <a:rPr lang="en-US" dirty="0" smtClean="0"/>
              <a:t>Survey designed to elicit:</a:t>
            </a:r>
          </a:p>
          <a:p>
            <a:pPr lvl="1"/>
            <a:r>
              <a:rPr lang="en-US" dirty="0" smtClean="0"/>
              <a:t>Perceptions of online medical information</a:t>
            </a:r>
          </a:p>
          <a:p>
            <a:pPr lvl="1"/>
            <a:r>
              <a:rPr lang="en-US" dirty="0" smtClean="0"/>
              <a:t>Experiences in searching for this information</a:t>
            </a:r>
          </a:p>
          <a:p>
            <a:pPr lvl="1"/>
            <a:r>
              <a:rPr lang="en-US" dirty="0" smtClean="0"/>
              <a:t>Influence of the Web on healthcare concerns &amp; interests</a:t>
            </a:r>
            <a:endParaRPr lang="en-US" dirty="0"/>
          </a:p>
          <a:p>
            <a:r>
              <a:rPr lang="en-US" dirty="0" smtClean="0"/>
              <a:t>Anonymized. 70 open &amp; closed questions</a:t>
            </a:r>
          </a:p>
          <a:p>
            <a:pPr lvl="1"/>
            <a:r>
              <a:rPr lang="en-US" dirty="0" smtClean="0"/>
              <a:t>Covered </a:t>
            </a:r>
            <a:r>
              <a:rPr lang="en-US" dirty="0"/>
              <a:t>health </a:t>
            </a:r>
            <a:r>
              <a:rPr lang="en-US" dirty="0" smtClean="0"/>
              <a:t>issues, including medical history &amp; engagement with health professionals</a:t>
            </a:r>
          </a:p>
          <a:p>
            <a:r>
              <a:rPr lang="en-US" dirty="0" smtClean="0"/>
              <a:t>Five-point scales used to measure frequency:</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07/7/12/main" val="3555448829"/>
              </p:ext>
            </p:extLst>
          </p:nvPr>
        </p:nvGraphicFramePr>
        <p:xfrm>
          <a:off x="838200" y="5562600"/>
          <a:ext cx="7543800" cy="457200"/>
        </p:xfrm>
        <a:graphic>
          <a:graphicData uri="http://schemas.openxmlformats.org/drawingml/2006/table">
            <a:tbl>
              <a:tblPr firstRow="1" bandRow="1">
                <a:tableStyleId>{5C22544A-7EE6-4342-B048-85BDC9FD1C3A}</a:tableStyleId>
              </a:tblPr>
              <a:tblGrid>
                <a:gridCol w="1295400"/>
                <a:gridCol w="1371600"/>
                <a:gridCol w="1981200"/>
                <a:gridCol w="1447800"/>
                <a:gridCol w="1447800"/>
              </a:tblGrid>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400" b="0" i="1" dirty="0" smtClean="0">
                          <a:solidFill>
                            <a:sysClr val="windowText" lastClr="000000"/>
                          </a:solidFill>
                        </a:rPr>
                        <a:t>Always</a:t>
                      </a:r>
                    </a:p>
                  </a:txBody>
                  <a:tcPr>
                    <a:noFill/>
                  </a:tcPr>
                </a:tc>
                <a:tc>
                  <a:txBody>
                    <a:bodyPr/>
                    <a:lstStyle/>
                    <a:p>
                      <a:pPr algn="ctr"/>
                      <a:r>
                        <a:rPr lang="en-US" sz="2400" b="0" i="1" dirty="0" smtClean="0">
                          <a:solidFill>
                            <a:sysClr val="windowText" lastClr="000000"/>
                          </a:solidFill>
                        </a:rPr>
                        <a:t>Often</a:t>
                      </a:r>
                      <a:endParaRPr lang="en-US" sz="2400" b="0" i="1" dirty="0">
                        <a:solidFill>
                          <a:sysClr val="windowText" lastClr="000000"/>
                        </a:solidFill>
                      </a:endParaRPr>
                    </a:p>
                  </a:txBody>
                  <a:tcPr>
                    <a:noFill/>
                  </a:tcPr>
                </a:tc>
                <a:tc>
                  <a:txBody>
                    <a:bodyPr/>
                    <a:lstStyle/>
                    <a:p>
                      <a:pPr algn="ctr"/>
                      <a:r>
                        <a:rPr lang="en-US" sz="2400" b="0" i="1" dirty="0" smtClean="0">
                          <a:solidFill>
                            <a:sysClr val="windowText" lastClr="000000"/>
                          </a:solidFill>
                        </a:rPr>
                        <a:t>Occasionally</a:t>
                      </a:r>
                      <a:endParaRPr lang="en-US" sz="2400" b="0" i="1" dirty="0">
                        <a:solidFill>
                          <a:sysClr val="windowText" lastClr="000000"/>
                        </a:solidFill>
                      </a:endParaRPr>
                    </a:p>
                  </a:txBody>
                  <a:tcPr>
                    <a:noFill/>
                  </a:tcPr>
                </a:tc>
                <a:tc>
                  <a:txBody>
                    <a:bodyPr/>
                    <a:lstStyle/>
                    <a:p>
                      <a:pPr algn="ctr"/>
                      <a:r>
                        <a:rPr lang="en-US" sz="2400" b="0" i="1" dirty="0" smtClean="0">
                          <a:solidFill>
                            <a:sysClr val="windowText" lastClr="000000"/>
                          </a:solidFill>
                        </a:rPr>
                        <a:t>Rarely</a:t>
                      </a:r>
                      <a:endParaRPr lang="en-US" sz="2400" b="0" i="1" dirty="0">
                        <a:solidFill>
                          <a:sysClr val="windowText" lastClr="000000"/>
                        </a:solidFill>
                      </a:endParaRPr>
                    </a:p>
                  </a:txBody>
                  <a:tcPr>
                    <a:noFill/>
                  </a:tcPr>
                </a:tc>
                <a:tc>
                  <a:txBody>
                    <a:bodyPr/>
                    <a:lstStyle/>
                    <a:p>
                      <a:pPr algn="ctr"/>
                      <a:r>
                        <a:rPr lang="en-US" sz="2400" b="0" i="1" dirty="0" smtClean="0">
                          <a:solidFill>
                            <a:sysClr val="windowText" lastClr="000000"/>
                          </a:solidFill>
                        </a:rPr>
                        <a:t>Never</a:t>
                      </a:r>
                      <a:endParaRPr lang="en-US" sz="2400" b="0" i="1" dirty="0">
                        <a:solidFill>
                          <a:sysClr val="windowText" lastClr="000000"/>
                        </a:solidFill>
                      </a:endParaRPr>
                    </a:p>
                  </a:txBody>
                  <a:tcPr>
                    <a:noFill/>
                  </a:tcPr>
                </a:tc>
              </a:tr>
            </a:tbl>
          </a:graphicData>
        </a:graphic>
      </p:graphicFrame>
      <p:cxnSp>
        <p:nvCxnSpPr>
          <p:cNvPr id="6" name="Straight Arrow Connector 5"/>
          <p:cNvCxnSpPr/>
          <p:nvPr/>
        </p:nvCxnSpPr>
        <p:spPr>
          <a:xfrm>
            <a:off x="1066800" y="6324600"/>
            <a:ext cx="6781800" cy="1588"/>
          </a:xfrm>
          <a:prstGeom prst="straightConnector1">
            <a:avLst/>
          </a:prstGeom>
          <a:ln>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07/7/12/main" val="1284379187"/>
      </p:ext>
    </p:extLst>
  </p:cSld>
  <p:clrMapOvr>
    <a:masterClrMapping/>
  </p:clrMapOvr>
  <p:timing>
    <p:tnLst>
      <p:par>
        <p:cTn xmlns:p14="http://schemas.microsoft.com/office/powerpoint/2007/7/12/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Findings: Background</a:t>
            </a:r>
            <a:endParaRPr lang="en-US" dirty="0"/>
          </a:p>
        </p:txBody>
      </p:sp>
      <p:sp>
        <p:nvSpPr>
          <p:cNvPr id="5" name="Content Placeholder 2"/>
          <p:cNvSpPr>
            <a:spLocks noGrp="1"/>
          </p:cNvSpPr>
          <p:nvPr>
            <p:ph idx="1"/>
          </p:nvPr>
        </p:nvSpPr>
        <p:spPr>
          <a:xfrm>
            <a:off x="304800" y="1600200"/>
            <a:ext cx="8686800" cy="4693920"/>
          </a:xfrm>
        </p:spPr>
        <p:txBody>
          <a:bodyPr>
            <a:noAutofit/>
          </a:bodyPr>
          <a:lstStyle/>
          <a:p>
            <a:pPr>
              <a:spcBef>
                <a:spcPts val="600"/>
              </a:spcBef>
              <a:spcAft>
                <a:spcPts val="300"/>
              </a:spcAft>
            </a:pPr>
            <a:r>
              <a:rPr lang="en-US" dirty="0" smtClean="0"/>
              <a:t>350 males, 165 females; median age = 36 years</a:t>
            </a:r>
          </a:p>
          <a:p>
            <a:pPr>
              <a:spcBef>
                <a:spcPts val="600"/>
              </a:spcBef>
              <a:spcAft>
                <a:spcPts val="300"/>
              </a:spcAft>
            </a:pPr>
            <a:r>
              <a:rPr lang="en-US" dirty="0" smtClean="0"/>
              <a:t>Most used search engines to find medical information</a:t>
            </a:r>
          </a:p>
          <a:p>
            <a:pPr lvl="1">
              <a:spcBef>
                <a:spcPts val="600"/>
              </a:spcBef>
              <a:spcAft>
                <a:spcPts val="300"/>
              </a:spcAft>
            </a:pPr>
            <a:r>
              <a:rPr lang="en-US" dirty="0" smtClean="0"/>
              <a:t>5-10 medical searches/month</a:t>
            </a:r>
            <a:r>
              <a:rPr lang="en-US" dirty="0"/>
              <a:t> </a:t>
            </a:r>
            <a:r>
              <a:rPr lang="en-US" dirty="0" smtClean="0"/>
              <a:t>- medical domain novices</a:t>
            </a:r>
          </a:p>
          <a:p>
            <a:pPr>
              <a:spcBef>
                <a:spcPts val="600"/>
              </a:spcBef>
              <a:spcAft>
                <a:spcPts val="300"/>
              </a:spcAft>
            </a:pPr>
            <a:r>
              <a:rPr lang="en-US" dirty="0" smtClean="0"/>
              <a:t>4% self-identified as “hypochondriac”</a:t>
            </a:r>
          </a:p>
          <a:p>
            <a:pPr lvl="1">
              <a:spcBef>
                <a:spcPts val="600"/>
              </a:spcBef>
              <a:spcAft>
                <a:spcPts val="300"/>
              </a:spcAft>
            </a:pPr>
            <a:r>
              <a:rPr lang="en-US" dirty="0" smtClean="0"/>
              <a:t>5 </a:t>
            </a:r>
            <a:r>
              <a:rPr lang="en-US" dirty="0" smtClean="0">
                <a:sym typeface="Symbol"/>
              </a:rPr>
              <a:t>times</a:t>
            </a:r>
            <a:r>
              <a:rPr lang="en-US" dirty="0" smtClean="0"/>
              <a:t> average number of medical searches</a:t>
            </a:r>
          </a:p>
          <a:p>
            <a:pPr>
              <a:spcBef>
                <a:spcPts val="600"/>
              </a:spcBef>
              <a:spcAft>
                <a:spcPts val="300"/>
              </a:spcAft>
            </a:pPr>
            <a:r>
              <a:rPr lang="en-US" dirty="0" smtClean="0"/>
              <a:t>Subjects had low level of medical anxiety (3 on 10 pt scale)</a:t>
            </a:r>
          </a:p>
          <a:p>
            <a:pPr>
              <a:spcBef>
                <a:spcPts val="600"/>
              </a:spcBef>
              <a:spcAft>
                <a:spcPts val="300"/>
              </a:spcAft>
            </a:pPr>
            <a:r>
              <a:rPr lang="en-US" dirty="0" smtClean="0"/>
              <a:t>3/4 of subjects searched for medical symptoms</a:t>
            </a:r>
          </a:p>
          <a:p>
            <a:pPr>
              <a:spcBef>
                <a:spcPts val="600"/>
              </a:spcBef>
              <a:spcAft>
                <a:spcPts val="300"/>
              </a:spcAft>
            </a:pPr>
            <a:r>
              <a:rPr lang="en-US" dirty="0" smtClean="0"/>
              <a:t>2/3 searched for undiagnosed cond. at least once/month</a:t>
            </a:r>
          </a:p>
          <a:p>
            <a:pPr>
              <a:spcBef>
                <a:spcPts val="600"/>
              </a:spcBef>
              <a:spcAft>
                <a:spcPts val="300"/>
              </a:spcAft>
            </a:pPr>
            <a:r>
              <a:rPr lang="en-US" dirty="0" smtClean="0"/>
              <a:t>Subjects generally searched for themselves</a:t>
            </a:r>
          </a:p>
          <a:p>
            <a:pPr lvl="1">
              <a:spcBef>
                <a:spcPts val="600"/>
              </a:spcBef>
              <a:spcAft>
                <a:spcPts val="300"/>
              </a:spcAft>
            </a:pPr>
            <a:r>
              <a:rPr lang="en-US" dirty="0" smtClean="0"/>
              <a:t>Women on behalf of relatives more than men (66% vs. 53%)</a:t>
            </a:r>
            <a:endParaRPr lang="en-US" dirty="0"/>
          </a:p>
        </p:txBody>
      </p:sp>
    </p:spTree>
    <p:extLst>
      <p:ext uri="{BB962C8B-B14F-4D97-AF65-F5344CB8AC3E}">
        <p14:creationId xmlns:p14="http://schemas.microsoft.com/office/powerpoint/2007/7/12/main" val="765370914"/>
      </p:ext>
    </p:extLst>
  </p:cSld>
  <p:clrMapOvr>
    <a:masterClrMapping/>
  </p:clrMapOvr>
  <p:timing>
    <p:tnLst>
      <p:par>
        <p:cTn xmlns:p14="http://schemas.microsoft.com/office/powerpoint/2007/7/12/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Undiagnosed Conditions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07/7/12/main" val="3339788744"/>
              </p:ext>
            </p:extLst>
          </p:nvPr>
        </p:nvGraphicFramePr>
        <p:xfrm>
          <a:off x="381000" y="2001520"/>
          <a:ext cx="4267200" cy="4610100"/>
        </p:xfrm>
        <a:graphic>
          <a:graphicData uri="http://schemas.openxmlformats.org/drawingml/2006/table">
            <a:tbl>
              <a:tblPr>
                <a:tableStyleId>{5C22544A-7EE6-4342-B048-85BDC9FD1C3A}</a:tableStyleId>
              </a:tblPr>
              <a:tblGrid>
                <a:gridCol w="2057400"/>
                <a:gridCol w="609600"/>
                <a:gridCol w="533400"/>
                <a:gridCol w="533400"/>
                <a:gridCol w="533400"/>
              </a:tblGrid>
              <a:tr h="317500">
                <a:tc rowSpan="2" gridSpan="2">
                  <a:txBody>
                    <a:bodyPr/>
                    <a:lstStyle/>
                    <a:p>
                      <a:r>
                        <a:rPr lang="en-US" dirty="0" smtClean="0"/>
                        <a:t>Question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dirty="0"/>
                    </a:p>
                  </a:txBody>
                  <a:tcPr/>
                </a:tc>
                <a:tc gridSpan="3">
                  <a:txBody>
                    <a:bodyPr/>
                    <a:lstStyle/>
                    <a:p>
                      <a:pPr algn="ctr"/>
                      <a:r>
                        <a:rPr lang="en-US" sz="1100" b="1" i="1" dirty="0" smtClean="0"/>
                        <a:t>Group</a:t>
                      </a:r>
                      <a:endParaRPr lang="en-US" sz="1100"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r>
              <a:tr h="269240">
                <a:tc gridSpan="2" vMerge="1">
                  <a:txBody>
                    <a:bodyPr/>
                    <a:lstStyle/>
                    <a:p>
                      <a:endParaRPr lang="en-US"/>
                    </a:p>
                  </a:txBody>
                  <a:tcPr/>
                </a:tc>
                <a:tc hMerge="1" vMerge="1">
                  <a:txBody>
                    <a:bodyPr/>
                    <a:lstStyle/>
                    <a:p>
                      <a:endParaRPr lang="en-US"/>
                    </a:p>
                  </a:txBody>
                  <a:tcPr/>
                </a:tc>
                <a:tc>
                  <a:txBody>
                    <a:bodyPr/>
                    <a:lstStyle/>
                    <a:p>
                      <a:pPr algn="ctr"/>
                      <a:r>
                        <a:rPr lang="en-US" sz="1100" b="1" dirty="0" smtClean="0"/>
                        <a:t>All</a:t>
                      </a:r>
                      <a:endParaRPr lang="en-US"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smtClean="0"/>
                        <a:t>Male</a:t>
                      </a:r>
                      <a:endParaRPr lang="en-US" sz="1100" b="1"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b="1" dirty="0" smtClean="0"/>
                        <a:t>Female</a:t>
                      </a:r>
                      <a:endParaRPr lang="en-US" sz="1100" b="1" dirty="0"/>
                    </a:p>
                  </a:txBody>
                  <a:tcPr marL="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r>
                        <a:rPr lang="en-US" sz="1200" i="1" dirty="0" smtClean="0"/>
                        <a:t>How often do</a:t>
                      </a:r>
                      <a:r>
                        <a:rPr lang="en-US" sz="1200" i="1" baseline="0" dirty="0" smtClean="0"/>
                        <a:t> your Web searches for symptoms / basic medical conditions lead to your review of content on serious illnesses?</a:t>
                      </a: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i="1" dirty="0" smtClean="0"/>
                        <a:t>% Always</a:t>
                      </a:r>
                      <a:r>
                        <a:rPr lang="en-US" sz="1000" i="1" baseline="0" dirty="0" smtClean="0"/>
                        <a:t> or </a:t>
                      </a:r>
                      <a:r>
                        <a:rPr lang="en-US" sz="1000" i="1" dirty="0" smtClean="0"/>
                        <a:t>Often</a:t>
                      </a:r>
                      <a:endParaRPr lang="en-US" sz="10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21.1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19.3</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25.0</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r>
                        <a:rPr lang="en-US" sz="1200" i="1" dirty="0" smtClean="0"/>
                        <a:t>Has searching for health-related information online</a:t>
                      </a:r>
                      <a:r>
                        <a:rPr lang="en-US" sz="1200" i="1" baseline="0" dirty="0" smtClean="0"/>
                        <a:t> ever made you feel </a:t>
                      </a:r>
                      <a:r>
                        <a:rPr lang="en-US" sz="1200" b="1" i="1" baseline="0" dirty="0" smtClean="0"/>
                        <a:t>more anxious</a:t>
                      </a:r>
                      <a:r>
                        <a:rPr lang="en-US" sz="1200" i="1" baseline="0" dirty="0" smtClean="0"/>
                        <a:t> about a perceived medical condition?</a:t>
                      </a: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i="1" dirty="0" smtClean="0"/>
                        <a:t>% Yes</a:t>
                      </a:r>
                      <a:endParaRPr lang="en-US" sz="10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38.5</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35.4</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1" dirty="0" smtClean="0">
                          <a:solidFill>
                            <a:srgbClr xmlns:mc="http://schemas.openxmlformats.org/markup-compatibility/2006" xmlns:a14="http://schemas.microsoft.com/office/drawing/2007/7/7/main" val="D2AA00" mc:Ignorable=""/>
                          </a:solidFill>
                        </a:rPr>
                        <a:t>45.2</a:t>
                      </a:r>
                      <a:endParaRPr lang="en-US" sz="1400" b="1" dirty="0">
                        <a:solidFill>
                          <a:srgbClr xmlns:mc="http://schemas.openxmlformats.org/markup-compatibility/2006" xmlns:a14="http://schemas.microsoft.com/office/drawing/2007/7/7/main" val="D2AA00" mc:Ignorable=""/>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r>
                        <a:rPr lang="en-US" sz="1200" i="1" dirty="0" smtClean="0"/>
                        <a:t>Has searching for health-related information online</a:t>
                      </a:r>
                      <a:r>
                        <a:rPr lang="en-US" sz="1200" i="1" baseline="0" dirty="0" smtClean="0"/>
                        <a:t> ever made you feel </a:t>
                      </a:r>
                      <a:r>
                        <a:rPr lang="en-US" sz="1200" b="1" i="1" baseline="0" dirty="0" smtClean="0"/>
                        <a:t>less anxious</a:t>
                      </a:r>
                      <a:r>
                        <a:rPr lang="en-US" sz="1200" i="1" baseline="0" dirty="0" smtClean="0"/>
                        <a:t> about a perceived medical condition?</a:t>
                      </a: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i="1" dirty="0" smtClean="0"/>
                        <a:t>% Yes</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50.3</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49.6</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51.7</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000">
                <a:tc>
                  <a:txBody>
                    <a:bodyPr/>
                    <a:lstStyle/>
                    <a:p>
                      <a:r>
                        <a:rPr lang="en-US" sz="1200" i="1" dirty="0" smtClean="0"/>
                        <a:t>Does searching the Web for health-related information make you behave</a:t>
                      </a:r>
                      <a:r>
                        <a:rPr lang="en-US" sz="1200" i="1" baseline="0" dirty="0" smtClean="0"/>
                        <a:t> differently with respect to a perceived medical condition?</a:t>
                      </a: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i="1" dirty="0" smtClean="0"/>
                        <a:t>% Yes</a:t>
                      </a:r>
                    </a:p>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39.2</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38.9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39.9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Content Placeholder 2"/>
          <p:cNvSpPr>
            <a:spLocks noGrp="1"/>
          </p:cNvSpPr>
          <p:nvPr>
            <p:ph idx="1"/>
          </p:nvPr>
        </p:nvSpPr>
        <p:spPr>
          <a:xfrm>
            <a:off x="4724400" y="2011680"/>
            <a:ext cx="4343400" cy="4922520"/>
          </a:xfrm>
        </p:spPr>
        <p:txBody>
          <a:bodyPr>
            <a:normAutofit/>
          </a:bodyPr>
          <a:lstStyle/>
          <a:p>
            <a:endParaRPr lang="en-US" sz="1800" dirty="0" smtClean="0"/>
          </a:p>
          <a:p>
            <a:endParaRPr lang="en-US" sz="1200" b="1" dirty="0"/>
          </a:p>
          <a:p>
            <a:pPr marL="0" indent="0">
              <a:buNone/>
            </a:pPr>
            <a:r>
              <a:rPr lang="en-US" sz="1800" dirty="0"/>
              <a:t> </a:t>
            </a:r>
            <a:r>
              <a:rPr lang="en-US" sz="1800" dirty="0" smtClean="0"/>
              <a:t>    20-25% of searchers escalate frequently </a:t>
            </a:r>
          </a:p>
          <a:p>
            <a:endParaRPr lang="en-US" sz="2200" dirty="0"/>
          </a:p>
          <a:p>
            <a:endParaRPr lang="en-US" sz="1400" dirty="0" smtClean="0"/>
          </a:p>
          <a:p>
            <a:pPr marL="0" indent="0">
              <a:buNone/>
            </a:pPr>
            <a:r>
              <a:rPr lang="en-US" sz="1700" dirty="0" smtClean="0"/>
              <a:t>     Main factors contributing to anxiety:</a:t>
            </a:r>
          </a:p>
          <a:p>
            <a:pPr lvl="1">
              <a:spcBef>
                <a:spcPts val="0"/>
              </a:spcBef>
            </a:pPr>
            <a:r>
              <a:rPr lang="en-US" sz="1400" dirty="0" smtClean="0"/>
              <a:t>Mention of serious conditions (64%)</a:t>
            </a:r>
          </a:p>
          <a:p>
            <a:pPr lvl="1">
              <a:spcBef>
                <a:spcPts val="0"/>
              </a:spcBef>
            </a:pPr>
            <a:r>
              <a:rPr lang="en-US" sz="1400" dirty="0" smtClean="0"/>
              <a:t>Escalatory terms (e.g., grave, fatal) (41%)</a:t>
            </a:r>
          </a:p>
          <a:p>
            <a:pPr lvl="1">
              <a:spcBef>
                <a:spcPts val="0"/>
              </a:spcBef>
            </a:pPr>
            <a:r>
              <a:rPr lang="en-US" sz="1400" dirty="0" smtClean="0"/>
              <a:t>No benign explanations (36%)</a:t>
            </a:r>
          </a:p>
          <a:p>
            <a:pPr lvl="1">
              <a:spcBef>
                <a:spcPts val="0"/>
              </a:spcBef>
            </a:pPr>
            <a:endParaRPr lang="en-US" sz="600" dirty="0" smtClean="0"/>
          </a:p>
          <a:p>
            <a:pPr marL="0" indent="0">
              <a:buNone/>
            </a:pPr>
            <a:r>
              <a:rPr lang="en-US" sz="1700" dirty="0" smtClean="0"/>
              <a:t>     Main factors reducing anxiety:</a:t>
            </a:r>
          </a:p>
          <a:p>
            <a:pPr lvl="1">
              <a:spcBef>
                <a:spcPts val="0"/>
              </a:spcBef>
            </a:pPr>
            <a:r>
              <a:rPr lang="en-US" sz="1400" dirty="0" smtClean="0"/>
              <a:t>Authoritative sources (90%)</a:t>
            </a:r>
          </a:p>
          <a:p>
            <a:pPr lvl="1">
              <a:spcBef>
                <a:spcPts val="0"/>
              </a:spcBef>
            </a:pPr>
            <a:r>
              <a:rPr lang="en-US" sz="1400" dirty="0" smtClean="0"/>
              <a:t>Synthesis from multiple sources (48%)</a:t>
            </a:r>
          </a:p>
          <a:p>
            <a:pPr lvl="1"/>
            <a:endParaRPr lang="en-US" sz="1500" dirty="0" smtClean="0"/>
          </a:p>
          <a:p>
            <a:pPr marL="0" indent="0">
              <a:buNone/>
            </a:pPr>
            <a:r>
              <a:rPr lang="en-US" sz="1700" dirty="0" smtClean="0"/>
              <a:t>     Behavioral changes manifest as:</a:t>
            </a:r>
          </a:p>
          <a:p>
            <a:pPr lvl="1">
              <a:spcBef>
                <a:spcPts val="0"/>
              </a:spcBef>
            </a:pPr>
            <a:r>
              <a:rPr lang="en-US" sz="1400" dirty="0" smtClean="0"/>
              <a:t>Searches for serious concerns increase (61%)</a:t>
            </a:r>
          </a:p>
          <a:p>
            <a:pPr lvl="1">
              <a:spcBef>
                <a:spcPts val="0"/>
              </a:spcBef>
            </a:pPr>
            <a:r>
              <a:rPr lang="en-US" sz="1400" dirty="0" smtClean="0"/>
              <a:t>Visits to relevant Web sites increase (72%)</a:t>
            </a:r>
          </a:p>
          <a:p>
            <a:pPr lvl="1">
              <a:spcBef>
                <a:spcPts val="0"/>
              </a:spcBef>
            </a:pPr>
            <a:r>
              <a:rPr lang="en-US" sz="1400" dirty="0" smtClean="0"/>
              <a:t>Engage. w/ medical specialists increase (60%)</a:t>
            </a:r>
          </a:p>
        </p:txBody>
      </p:sp>
      <p:sp>
        <p:nvSpPr>
          <p:cNvPr id="3" name="Left Arrow 2"/>
          <p:cNvSpPr/>
          <p:nvPr/>
        </p:nvSpPr>
        <p:spPr>
          <a:xfrm>
            <a:off x="4752975" y="2638425"/>
            <a:ext cx="209550" cy="2095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4752975" y="3600450"/>
            <a:ext cx="209550" cy="2095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4752975" y="4648200"/>
            <a:ext cx="209550" cy="2095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752975" y="5667375"/>
            <a:ext cx="209550" cy="2095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800600" y="1995152"/>
            <a:ext cx="4339029" cy="461665"/>
          </a:xfrm>
          <a:prstGeom prst="rect">
            <a:avLst/>
          </a:prstGeom>
          <a:noFill/>
        </p:spPr>
        <p:txBody>
          <a:bodyPr wrap="square" rtlCol="0">
            <a:spAutoFit/>
          </a:bodyPr>
          <a:lstStyle/>
          <a:p>
            <a:r>
              <a:rPr lang="en-US" sz="2400" dirty="0" smtClean="0">
                <a:sym typeface="Symbol"/>
              </a:rPr>
              <a:t></a:t>
            </a:r>
            <a:r>
              <a:rPr lang="en-US" sz="2400" baseline="30000" dirty="0" smtClean="0">
                <a:sym typeface="Symbol"/>
              </a:rPr>
              <a:t>2</a:t>
            </a:r>
            <a:r>
              <a:rPr lang="en-US" sz="2400" dirty="0" smtClean="0">
                <a:sym typeface="Symbol"/>
              </a:rPr>
              <a:t> s</a:t>
            </a:r>
            <a:r>
              <a:rPr lang="en-US" sz="2400" dirty="0" smtClean="0"/>
              <a:t>ignificance: </a:t>
            </a:r>
            <a:r>
              <a:rPr lang="en-US" sz="2400" b="1" i="1" dirty="0" smtClean="0">
                <a:solidFill>
                  <a:srgbClr xmlns:mc="http://schemas.openxmlformats.org/markup-compatibility/2006" xmlns:a14="http://schemas.microsoft.com/office/drawing/2007/7/7/main" val="D2AA00" mc:Ignorable=""/>
                </a:solidFill>
              </a:rPr>
              <a:t>p</a:t>
            </a:r>
            <a:r>
              <a:rPr lang="en-US" sz="2400" b="1" dirty="0" smtClean="0">
                <a:solidFill>
                  <a:srgbClr xmlns:mc="http://schemas.openxmlformats.org/markup-compatibility/2006" xmlns:a14="http://schemas.microsoft.com/office/drawing/2007/7/7/main" val="D2AA00" mc:Ignorable=""/>
                </a:solidFill>
              </a:rPr>
              <a:t> &lt; .05</a:t>
            </a:r>
            <a:r>
              <a:rPr lang="en-US" sz="2400" dirty="0" smtClean="0"/>
              <a:t>,  </a:t>
            </a:r>
            <a:r>
              <a:rPr lang="en-US" sz="2400" b="1" i="1" dirty="0" smtClean="0">
                <a:solidFill>
                  <a:srgbClr xmlns:mc="http://schemas.openxmlformats.org/markup-compatibility/2006" xmlns:a14="http://schemas.microsoft.com/office/drawing/2007/7/7/main" val="C00000" mc:Ignorable=""/>
                </a:solidFill>
              </a:rPr>
              <a:t>p</a:t>
            </a:r>
            <a:r>
              <a:rPr lang="en-US" sz="2400" b="1" dirty="0" smtClean="0">
                <a:solidFill>
                  <a:srgbClr xmlns:mc="http://schemas.openxmlformats.org/markup-compatibility/2006" xmlns:a14="http://schemas.microsoft.com/office/drawing/2007/7/7/main" val="C00000" mc:Ignorable=""/>
                </a:solidFill>
              </a:rPr>
              <a:t> &lt; .01</a:t>
            </a:r>
            <a:endParaRPr lang="en-US" sz="2400" b="1" dirty="0">
              <a:solidFill>
                <a:srgbClr xmlns:mc="http://schemas.openxmlformats.org/markup-compatibility/2006" xmlns:a14="http://schemas.microsoft.com/office/drawing/2007/7/7/main" val="C00000" mc:Ignorable=""/>
              </a:solidFill>
            </a:endParaRPr>
          </a:p>
        </p:txBody>
      </p:sp>
    </p:spTree>
    <p:extLst>
      <p:ext uri="{BB962C8B-B14F-4D97-AF65-F5344CB8AC3E}">
        <p14:creationId xmlns:p14="http://schemas.microsoft.com/office/powerpoint/2007/7/12/main" val="1339899644"/>
      </p:ext>
    </p:extLst>
  </p:cSld>
  <p:clrMapOvr>
    <a:masterClrMapping/>
  </p:clrMapOvr>
  <p:timing>
    <p:tnLst>
      <p:par>
        <p:cTn xmlns:p14="http://schemas.microsoft.com/office/powerpoint/2007/7/12/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xmlns:mc="http://schemas.openxmlformats.org/markup-compatibility/2006" xmlns:a14="http://schemas.microsoft.com/office/drawing/2007/7/7/main" val="04617B" mc:Ignorable=""/>
      </a:dk2>
      <a:lt2>
        <a:srgbClr xmlns:mc="http://schemas.openxmlformats.org/markup-compatibility/2006" xmlns:a14="http://schemas.microsoft.com/office/drawing/2007/7/7/main" val="DBF5F9" mc:Ignorable=""/>
      </a:lt2>
      <a:accent1>
        <a:srgbClr xmlns:mc="http://schemas.openxmlformats.org/markup-compatibility/2006" xmlns:a14="http://schemas.microsoft.com/office/drawing/2007/7/7/main" val="0F6FC6" mc:Ignorable=""/>
      </a:accent1>
      <a:accent2>
        <a:srgbClr xmlns:mc="http://schemas.openxmlformats.org/markup-compatibility/2006" xmlns:a14="http://schemas.microsoft.com/office/drawing/2007/7/7/main" val="009DD9" mc:Ignorable=""/>
      </a:accent2>
      <a:accent3>
        <a:srgbClr xmlns:mc="http://schemas.openxmlformats.org/markup-compatibility/2006" xmlns:a14="http://schemas.microsoft.com/office/drawing/2007/7/7/main" val="0BD0D9" mc:Ignorable=""/>
      </a:accent3>
      <a:accent4>
        <a:srgbClr xmlns:mc="http://schemas.openxmlformats.org/markup-compatibility/2006" xmlns:a14="http://schemas.microsoft.com/office/drawing/2007/7/7/main" val="10CF9B" mc:Ignorable=""/>
      </a:accent4>
      <a:accent5>
        <a:srgbClr xmlns:mc="http://schemas.openxmlformats.org/markup-compatibility/2006" xmlns:a14="http://schemas.microsoft.com/office/drawing/2007/7/7/main" val="7CCA62" mc:Ignorable=""/>
      </a:accent5>
      <a:accent6>
        <a:srgbClr xmlns:mc="http://schemas.openxmlformats.org/markup-compatibility/2006" xmlns:a14="http://schemas.microsoft.com/office/drawing/2007/7/7/main" val="A5C249" mc:Ignorable=""/>
      </a:accent6>
      <a:hlink>
        <a:srgbClr xmlns:mc="http://schemas.openxmlformats.org/markup-compatibility/2006" xmlns:a14="http://schemas.microsoft.com/office/drawing/2007/7/7/main" val="E2D700" mc:Ignorable=""/>
      </a:hlink>
      <a:folHlink>
        <a:srgbClr xmlns:mc="http://schemas.openxmlformats.org/markup-compatibility/2006" xmlns:a14="http://schemas.microsoft.com/office/drawing/2007/7/7/main" val="85DFD0" mc:Ignorable=""/>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07/7/7/main" val="1F497D" mc:Ignorable=""/>
      </a:dk2>
      <a:lt2>
        <a:srgbClr xmlns:mc="http://schemas.openxmlformats.org/markup-compatibility/2006" xmlns:a14="http://schemas.microsoft.com/office/drawing/2007/7/7/main" val="EEECE1" mc:Ignorable=""/>
      </a:lt2>
      <a:accent1>
        <a:srgbClr xmlns:mc="http://schemas.openxmlformats.org/markup-compatibility/2006" xmlns:a14="http://schemas.microsoft.com/office/drawing/2007/7/7/main" val="4F81BD" mc:Ignorable=""/>
      </a:accent1>
      <a:accent2>
        <a:srgbClr xmlns:mc="http://schemas.openxmlformats.org/markup-compatibility/2006" xmlns:a14="http://schemas.microsoft.com/office/drawing/2007/7/7/main" val="C0504D" mc:Ignorable=""/>
      </a:accent2>
      <a:accent3>
        <a:srgbClr xmlns:mc="http://schemas.openxmlformats.org/markup-compatibility/2006" xmlns:a14="http://schemas.microsoft.com/office/drawing/2007/7/7/main" val="9BBB59" mc:Ignorable=""/>
      </a:accent3>
      <a:accent4>
        <a:srgbClr xmlns:mc="http://schemas.openxmlformats.org/markup-compatibility/2006" xmlns:a14="http://schemas.microsoft.com/office/drawing/2007/7/7/main" val="8064A2" mc:Ignorable=""/>
      </a:accent4>
      <a:accent5>
        <a:srgbClr xmlns:mc="http://schemas.openxmlformats.org/markup-compatibility/2006" xmlns:a14="http://schemas.microsoft.com/office/drawing/2007/7/7/main" val="4BACC6" mc:Ignorable=""/>
      </a:accent5>
      <a:accent6>
        <a:srgbClr xmlns:mc="http://schemas.openxmlformats.org/markup-compatibility/2006" xmlns:a14="http://schemas.microsoft.com/office/drawing/2007/7/7/main" val="F79646" mc:Ignorable=""/>
      </a:accent6>
      <a:hlink>
        <a:srgbClr xmlns:mc="http://schemas.openxmlformats.org/markup-compatibility/2006" xmlns:a14="http://schemas.microsoft.com/office/drawing/2007/7/7/main" val="0000FF" mc:Ignorable=""/>
      </a:hlink>
      <a:folHlink>
        <a:srgbClr xmlns:mc="http://schemas.openxmlformats.org/markup-compatibility/2006" xmlns:a14="http://schemas.microsoft.com/office/drawing/2007/7/7/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2009-11-16T20:20:52Z</outs:dateTime>
      <outs:isPinned>true</outs:isPinned>
    </outs:relatedDate>
    <outs:relatedDate>
      <outs:type>2</outs:type>
      <outs:displayName>Created</outs:displayName>
      <outs:dateTime>2009-11-02T03:44:30Z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ryenw</outs:displayName>
          <outs:accountName/>
        </outs:relatedPerson>
      </outs:people>
      <outs:source>0</outs:source>
      <outs:isPinned>true</outs:isPinned>
    </outs:relatedPeopleItem>
    <outs:relatedPeopleItem>
      <outs:category>Last modified by</outs:category>
      <outs:people>
        <outs:relatedPerson>
          <outs:displayName>ryenw</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03F80520-0C7E-416B-829C-E497D735FAC4}">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Flow</Template>
  <TotalTime>2910</TotalTime>
  <Words>1396</Words>
  <Application>Microsoft Office PowerPoint</Application>
  <PresentationFormat>On-screen Show (4:3)</PresentationFormat>
  <Paragraphs>333</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Experiences with Web Search on Medical Concerns  and Self Diagnosis</vt:lpstr>
      <vt:lpstr>Outline</vt:lpstr>
      <vt:lpstr>Online Medical Search</vt:lpstr>
      <vt:lpstr>Online Medical Search</vt:lpstr>
      <vt:lpstr>Cyberchondria</vt:lpstr>
      <vt:lpstr>Study: Overview &amp; Objectives</vt:lpstr>
      <vt:lpstr>Methodology</vt:lpstr>
      <vt:lpstr>Findings: Background</vt:lpstr>
      <vt:lpstr>Findings: Undiagnosed Conditions</vt:lpstr>
      <vt:lpstr>Findings: Undiagnosed Conditions</vt:lpstr>
      <vt:lpstr>Findings: Undiagnosed Conditions</vt:lpstr>
      <vt:lpstr>Findings: Diagnosed Conditions</vt:lpstr>
      <vt:lpstr>Findings: Diagnosed Conditions</vt:lpstr>
      <vt:lpstr>Findings: Summary</vt:lpstr>
      <vt:lpstr>Implications</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Experiences with Web Search on Medical Concerns  and Self Diagnosis</dc:title>
  <dc:creator>ryenw</dc:creator>
  <cp:lastModifiedBy>ryenw</cp:lastModifiedBy>
  <cp:revision>85</cp:revision>
  <dcterms:created xsi:type="dcterms:W3CDTF">2009-11-02T03:44:30Z</dcterms:created>
  <dcterms:modified xsi:type="dcterms:W3CDTF">2009-11-17T22:11:27Z</dcterms:modified>
</cp:coreProperties>
</file>