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73" r:id="rId10"/>
    <p:sldId id="264" r:id="rId11"/>
    <p:sldId id="265" r:id="rId12"/>
    <p:sldId id="272" r:id="rId13"/>
    <p:sldId id="266" r:id="rId14"/>
    <p:sldId id="267" r:id="rId15"/>
    <p:sldId id="275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106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Origin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Sheet2!$C$1:$G$1</c:f>
              <c:strCache>
                <c:ptCount val="5"/>
                <c:pt idx="0">
                  <c:v>Normalized Relevance</c:v>
                </c:pt>
                <c:pt idx="1">
                  <c:v>Coverage</c:v>
                </c:pt>
                <c:pt idx="2">
                  <c:v>Diversity</c:v>
                </c:pt>
                <c:pt idx="3">
                  <c:v>Novelty</c:v>
                </c:pt>
                <c:pt idx="4">
                  <c:v>Utility</c:v>
                </c:pt>
              </c:strCache>
            </c:strRef>
          </c:cat>
          <c:val>
            <c:numRef>
              <c:f>Sheet2!$C$2:$G$2</c:f>
              <c:numCache>
                <c:formatCode>General</c:formatCode>
                <c:ptCount val="5"/>
                <c:pt idx="0">
                  <c:v>0.71666666666666667</c:v>
                </c:pt>
                <c:pt idx="1">
                  <c:v>0.37700000000000011</c:v>
                </c:pt>
                <c:pt idx="2">
                  <c:v>0.29100000000000009</c:v>
                </c:pt>
                <c:pt idx="3">
                  <c:v>3.4000000000000002E-2</c:v>
                </c:pt>
                <c:pt idx="4">
                  <c:v>0.47300000000000009</c:v>
                </c:pt>
              </c:numCache>
            </c:numRef>
          </c:val>
        </c:ser>
        <c:ser>
          <c:idx val="1"/>
          <c:order val="1"/>
          <c:tx>
            <c:strRef>
              <c:f>Sheet2!$B$3</c:f>
              <c:strCache>
                <c:ptCount val="1"/>
                <c:pt idx="0">
                  <c:v>Destination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Sheet2!$C$1:$G$1</c:f>
              <c:strCache>
                <c:ptCount val="5"/>
                <c:pt idx="0">
                  <c:v>Normalized Relevance</c:v>
                </c:pt>
                <c:pt idx="1">
                  <c:v>Coverage</c:v>
                </c:pt>
                <c:pt idx="2">
                  <c:v>Diversity</c:v>
                </c:pt>
                <c:pt idx="3">
                  <c:v>Novelty</c:v>
                </c:pt>
                <c:pt idx="4">
                  <c:v>Utility</c:v>
                </c:pt>
              </c:strCache>
            </c:strRef>
          </c:cat>
          <c:val>
            <c:numRef>
              <c:f>Sheet2!$C$3:$G$3</c:f>
              <c:numCache>
                <c:formatCode>General</c:formatCode>
                <c:ptCount val="5"/>
                <c:pt idx="0">
                  <c:v>0.65000000000000024</c:v>
                </c:pt>
                <c:pt idx="1">
                  <c:v>0.37200000000000011</c:v>
                </c:pt>
                <c:pt idx="2">
                  <c:v>0.30700000000000011</c:v>
                </c:pt>
                <c:pt idx="3">
                  <c:v>4.5000000000000019E-2</c:v>
                </c:pt>
                <c:pt idx="4">
                  <c:v>0.49800000000000011</c:v>
                </c:pt>
              </c:numCache>
            </c:numRef>
          </c:val>
        </c:ser>
        <c:ser>
          <c:idx val="2"/>
          <c:order val="2"/>
          <c:tx>
            <c:strRef>
              <c:f>Sheet2!$B$4</c:f>
              <c:strCache>
                <c:ptCount val="1"/>
                <c:pt idx="0">
                  <c:v>Sub-trail</c:v>
                </c:pt>
              </c:strCache>
            </c:strRef>
          </c:tx>
          <c:spPr>
            <a:solidFill>
              <a:srgbClr val="CCFFCC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Sheet2!$C$1:$G$1</c:f>
              <c:strCache>
                <c:ptCount val="5"/>
                <c:pt idx="0">
                  <c:v>Normalized Relevance</c:v>
                </c:pt>
                <c:pt idx="1">
                  <c:v>Coverage</c:v>
                </c:pt>
                <c:pt idx="2">
                  <c:v>Diversity</c:v>
                </c:pt>
                <c:pt idx="3">
                  <c:v>Novelty</c:v>
                </c:pt>
                <c:pt idx="4">
                  <c:v>Utility</c:v>
                </c:pt>
              </c:strCache>
            </c:strRef>
          </c:cat>
          <c:val>
            <c:numRef>
              <c:f>Sheet2!$C$4:$G$4</c:f>
              <c:numCache>
                <c:formatCode>General</c:formatCode>
                <c:ptCount val="5"/>
                <c:pt idx="0">
                  <c:v>0.5</c:v>
                </c:pt>
                <c:pt idx="1">
                  <c:v>0.45500000000000002</c:v>
                </c:pt>
                <c:pt idx="2">
                  <c:v>0.38400000000000012</c:v>
                </c:pt>
                <c:pt idx="3">
                  <c:v>0.127</c:v>
                </c:pt>
                <c:pt idx="4">
                  <c:v>0.62400000000000022</c:v>
                </c:pt>
              </c:numCache>
            </c:numRef>
          </c:val>
        </c:ser>
        <c:ser>
          <c:idx val="3"/>
          <c:order val="3"/>
          <c:tx>
            <c:strRef>
              <c:f>Sheet2!$B$5</c:f>
              <c:strCache>
                <c:ptCount val="1"/>
                <c:pt idx="0">
                  <c:v>Full trail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Sheet2!$C$1:$G$1</c:f>
              <c:strCache>
                <c:ptCount val="5"/>
                <c:pt idx="0">
                  <c:v>Normalized Relevance</c:v>
                </c:pt>
                <c:pt idx="1">
                  <c:v>Coverage</c:v>
                </c:pt>
                <c:pt idx="2">
                  <c:v>Diversity</c:v>
                </c:pt>
                <c:pt idx="3">
                  <c:v>Novelty</c:v>
                </c:pt>
                <c:pt idx="4">
                  <c:v>Utility</c:v>
                </c:pt>
              </c:strCache>
            </c:strRef>
          </c:cat>
          <c:val>
            <c:numRef>
              <c:f>Sheet2!$C$5:$G$5</c:f>
              <c:numCache>
                <c:formatCode>General</c:formatCode>
                <c:ptCount val="5"/>
                <c:pt idx="0">
                  <c:v>0.5</c:v>
                </c:pt>
                <c:pt idx="1">
                  <c:v>0.48900000000000016</c:v>
                </c:pt>
                <c:pt idx="2">
                  <c:v>0.41200000000000009</c:v>
                </c:pt>
                <c:pt idx="3">
                  <c:v>0.15900000000000006</c:v>
                </c:pt>
                <c:pt idx="4">
                  <c:v>0.65300000000000025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610816"/>
        <c:axId val="6524864"/>
      </c:barChart>
      <c:catAx>
        <c:axId val="56610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Metric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41987387760740463"/>
              <c:y val="0.94590643274853825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524864"/>
        <c:crosses val="autoZero"/>
        <c:auto val="1"/>
        <c:lblAlgn val="ctr"/>
        <c:lblOffset val="100"/>
        <c:noMultiLvlLbl val="0"/>
      </c:catAx>
      <c:valAx>
        <c:axId val="65248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Metric value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1.0526315789473687E-2"/>
              <c:y val="0.3155942349311598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66108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Origin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Sheet2!$C$1:$G$1</c:f>
              <c:strCache>
                <c:ptCount val="5"/>
                <c:pt idx="0">
                  <c:v>Normalized Relevance</c:v>
                </c:pt>
                <c:pt idx="1">
                  <c:v>Coverage</c:v>
                </c:pt>
                <c:pt idx="2">
                  <c:v>Diversity</c:v>
                </c:pt>
                <c:pt idx="3">
                  <c:v>Novelty</c:v>
                </c:pt>
                <c:pt idx="4">
                  <c:v>Utility</c:v>
                </c:pt>
              </c:strCache>
            </c:strRef>
          </c:cat>
          <c:val>
            <c:numRef>
              <c:f>Sheet2!$C$2:$G$2</c:f>
              <c:numCache>
                <c:formatCode>General</c:formatCode>
                <c:ptCount val="5"/>
                <c:pt idx="0">
                  <c:v>0.71666666666666667</c:v>
                </c:pt>
                <c:pt idx="1">
                  <c:v>0.377</c:v>
                </c:pt>
                <c:pt idx="2">
                  <c:v>0.29099999999999998</c:v>
                </c:pt>
                <c:pt idx="3">
                  <c:v>3.4000000000000002E-2</c:v>
                </c:pt>
                <c:pt idx="4">
                  <c:v>0.47299999999999998</c:v>
                </c:pt>
              </c:numCache>
            </c:numRef>
          </c:val>
        </c:ser>
        <c:ser>
          <c:idx val="1"/>
          <c:order val="1"/>
          <c:tx>
            <c:strRef>
              <c:f>Sheet2!$B$3</c:f>
              <c:strCache>
                <c:ptCount val="1"/>
                <c:pt idx="0">
                  <c:v>Destination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Sheet2!$C$1:$G$1</c:f>
              <c:strCache>
                <c:ptCount val="5"/>
                <c:pt idx="0">
                  <c:v>Normalized Relevance</c:v>
                </c:pt>
                <c:pt idx="1">
                  <c:v>Coverage</c:v>
                </c:pt>
                <c:pt idx="2">
                  <c:v>Diversity</c:v>
                </c:pt>
                <c:pt idx="3">
                  <c:v>Novelty</c:v>
                </c:pt>
                <c:pt idx="4">
                  <c:v>Utility</c:v>
                </c:pt>
              </c:strCache>
            </c:strRef>
          </c:cat>
          <c:val>
            <c:numRef>
              <c:f>Sheet2!$C$3:$G$3</c:f>
              <c:numCache>
                <c:formatCode>General</c:formatCode>
                <c:ptCount val="5"/>
                <c:pt idx="0">
                  <c:v>0.65</c:v>
                </c:pt>
                <c:pt idx="1">
                  <c:v>0.372</c:v>
                </c:pt>
                <c:pt idx="2">
                  <c:v>0.307</c:v>
                </c:pt>
                <c:pt idx="3">
                  <c:v>4.4999999999999998E-2</c:v>
                </c:pt>
                <c:pt idx="4">
                  <c:v>0.498</c:v>
                </c:pt>
              </c:numCache>
            </c:numRef>
          </c:val>
        </c:ser>
        <c:ser>
          <c:idx val="2"/>
          <c:order val="2"/>
          <c:tx>
            <c:strRef>
              <c:f>Sheet2!$B$4</c:f>
              <c:strCache>
                <c:ptCount val="1"/>
                <c:pt idx="0">
                  <c:v>Sub-trail</c:v>
                </c:pt>
              </c:strCache>
            </c:strRef>
          </c:tx>
          <c:spPr>
            <a:solidFill>
              <a:srgbClr val="CCFFCC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Sheet2!$C$1:$G$1</c:f>
              <c:strCache>
                <c:ptCount val="5"/>
                <c:pt idx="0">
                  <c:v>Normalized Relevance</c:v>
                </c:pt>
                <c:pt idx="1">
                  <c:v>Coverage</c:v>
                </c:pt>
                <c:pt idx="2">
                  <c:v>Diversity</c:v>
                </c:pt>
                <c:pt idx="3">
                  <c:v>Novelty</c:v>
                </c:pt>
                <c:pt idx="4">
                  <c:v>Utility</c:v>
                </c:pt>
              </c:strCache>
            </c:strRef>
          </c:cat>
          <c:val>
            <c:numRef>
              <c:f>Sheet2!$C$4:$G$4</c:f>
              <c:numCache>
                <c:formatCode>General</c:formatCode>
                <c:ptCount val="5"/>
                <c:pt idx="0">
                  <c:v>0.5</c:v>
                </c:pt>
                <c:pt idx="1">
                  <c:v>0.45500000000000002</c:v>
                </c:pt>
                <c:pt idx="2">
                  <c:v>0.38400000000000001</c:v>
                </c:pt>
                <c:pt idx="3">
                  <c:v>0.127</c:v>
                </c:pt>
                <c:pt idx="4">
                  <c:v>0.624</c:v>
                </c:pt>
              </c:numCache>
            </c:numRef>
          </c:val>
        </c:ser>
        <c:ser>
          <c:idx val="3"/>
          <c:order val="3"/>
          <c:tx>
            <c:strRef>
              <c:f>Sheet2!$B$5</c:f>
              <c:strCache>
                <c:ptCount val="1"/>
                <c:pt idx="0">
                  <c:v>Full trail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Sheet2!$C$1:$G$1</c:f>
              <c:strCache>
                <c:ptCount val="5"/>
                <c:pt idx="0">
                  <c:v>Normalized Relevance</c:v>
                </c:pt>
                <c:pt idx="1">
                  <c:v>Coverage</c:v>
                </c:pt>
                <c:pt idx="2">
                  <c:v>Diversity</c:v>
                </c:pt>
                <c:pt idx="3">
                  <c:v>Novelty</c:v>
                </c:pt>
                <c:pt idx="4">
                  <c:v>Utility</c:v>
                </c:pt>
              </c:strCache>
            </c:strRef>
          </c:cat>
          <c:val>
            <c:numRef>
              <c:f>Sheet2!$C$5:$G$5</c:f>
              <c:numCache>
                <c:formatCode>General</c:formatCode>
                <c:ptCount val="5"/>
                <c:pt idx="0">
                  <c:v>0.5</c:v>
                </c:pt>
                <c:pt idx="1">
                  <c:v>0.48899999999999999</c:v>
                </c:pt>
                <c:pt idx="2">
                  <c:v>0.41199999999999998</c:v>
                </c:pt>
                <c:pt idx="3">
                  <c:v>0.159</c:v>
                </c:pt>
                <c:pt idx="4">
                  <c:v>0.65300000000000002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02336"/>
        <c:axId val="105153088"/>
      </c:barChart>
      <c:catAx>
        <c:axId val="133902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Metric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41987387760740463"/>
              <c:y val="0.94590643274853825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5153088"/>
        <c:crosses val="autoZero"/>
        <c:auto val="1"/>
        <c:lblAlgn val="ctr"/>
        <c:lblOffset val="100"/>
        <c:noMultiLvlLbl val="0"/>
      </c:catAx>
      <c:valAx>
        <c:axId val="10515308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Metric value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1.0526315789473687E-2"/>
              <c:y val="0.3155942349311598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39023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Sheet3!$A$3</c:f>
              <c:strCache>
                <c:ptCount val="1"/>
                <c:pt idx="0">
                  <c:v>Low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Sheet3!$B$2:$E$2</c:f>
              <c:strCache>
                <c:ptCount val="4"/>
                <c:pt idx="0">
                  <c:v>Origin</c:v>
                </c:pt>
                <c:pt idx="1">
                  <c:v>Destination</c:v>
                </c:pt>
                <c:pt idx="2">
                  <c:v>Sub-trail</c:v>
                </c:pt>
                <c:pt idx="3">
                  <c:v>Full trail</c:v>
                </c:pt>
              </c:strCache>
            </c:strRef>
          </c:cat>
          <c:val>
            <c:numRef>
              <c:f>Sheet3!$B$3:$E$3</c:f>
              <c:numCache>
                <c:formatCode>General</c:formatCode>
                <c:ptCount val="4"/>
                <c:pt idx="0">
                  <c:v>0.65000000000000024</c:v>
                </c:pt>
                <c:pt idx="1">
                  <c:v>0.6000000000000002</c:v>
                </c:pt>
                <c:pt idx="2">
                  <c:v>0.63333333333333353</c:v>
                </c:pt>
                <c:pt idx="3">
                  <c:v>0.63333333333333353</c:v>
                </c:pt>
              </c:numCache>
            </c:numRef>
          </c:val>
        </c:ser>
        <c:ser>
          <c:idx val="1"/>
          <c:order val="1"/>
          <c:tx>
            <c:strRef>
              <c:f>Sheet3!$A$4</c:f>
              <c:strCache>
                <c:ptCount val="1"/>
                <c:pt idx="0">
                  <c:v>Medium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Sheet3!$B$2:$E$2</c:f>
              <c:strCache>
                <c:ptCount val="4"/>
                <c:pt idx="0">
                  <c:v>Origin</c:v>
                </c:pt>
                <c:pt idx="1">
                  <c:v>Destination</c:v>
                </c:pt>
                <c:pt idx="2">
                  <c:v>Sub-trail</c:v>
                </c:pt>
                <c:pt idx="3">
                  <c:v>Full trail</c:v>
                </c:pt>
              </c:strCache>
            </c:strRef>
          </c:cat>
          <c:val>
            <c:numRef>
              <c:f>Sheet3!$B$7:$E$7</c:f>
              <c:numCache>
                <c:formatCode>General</c:formatCode>
                <c:ptCount val="4"/>
                <c:pt idx="0">
                  <c:v>5.0000000000000058E-2</c:v>
                </c:pt>
                <c:pt idx="1">
                  <c:v>4.9999999999999989E-2</c:v>
                </c:pt>
                <c:pt idx="2">
                  <c:v>3.3333333333333375E-2</c:v>
                </c:pt>
                <c:pt idx="3">
                  <c:v>5.0000000000000058E-2</c:v>
                </c:pt>
              </c:numCache>
            </c:numRef>
          </c:val>
        </c:ser>
        <c:ser>
          <c:idx val="2"/>
          <c:order val="2"/>
          <c:tx>
            <c:strRef>
              <c:f>Sheet3!$A$5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Sheet3!$B$2:$E$2</c:f>
              <c:strCache>
                <c:ptCount val="4"/>
                <c:pt idx="0">
                  <c:v>Origin</c:v>
                </c:pt>
                <c:pt idx="1">
                  <c:v>Destination</c:v>
                </c:pt>
                <c:pt idx="2">
                  <c:v>Sub-trail</c:v>
                </c:pt>
                <c:pt idx="3">
                  <c:v>Full trail</c:v>
                </c:pt>
              </c:strCache>
            </c:strRef>
          </c:cat>
          <c:val>
            <c:numRef>
              <c:f>Sheet3!$B$8:$E$8</c:f>
              <c:numCache>
                <c:formatCode>General</c:formatCode>
                <c:ptCount val="4"/>
                <c:pt idx="0">
                  <c:v>3.333333333333334E-2</c:v>
                </c:pt>
                <c:pt idx="1">
                  <c:v>3.333333333333334E-2</c:v>
                </c:pt>
                <c:pt idx="2">
                  <c:v>1.6666666666666673E-2</c:v>
                </c:pt>
                <c:pt idx="3">
                  <c:v>1.6666666666666673E-2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612352"/>
        <c:axId val="6535936"/>
      </c:barChart>
      <c:catAx>
        <c:axId val="56612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535936"/>
        <c:crosses val="autoZero"/>
        <c:auto val="1"/>
        <c:lblAlgn val="ctr"/>
        <c:lblOffset val="100"/>
        <c:noMultiLvlLbl val="0"/>
      </c:catAx>
      <c:valAx>
        <c:axId val="653593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Normalized Relevance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2.7777777777777776E-2"/>
              <c:y val="0.138186515748031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6612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3569-42B0-490F-8F4C-0C93919C975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498-8114-4FC6-8639-648EC4BAB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3569-42B0-490F-8F4C-0C93919C975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498-8114-4FC6-8639-648EC4BAB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3569-42B0-490F-8F4C-0C93919C975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498-8114-4FC6-8639-648EC4BAB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3569-42B0-490F-8F4C-0C93919C975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498-8114-4FC6-8639-648EC4BAB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3569-42B0-490F-8F4C-0C93919C975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498-8114-4FC6-8639-648EC4BAB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3569-42B0-490F-8F4C-0C93919C975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498-8114-4FC6-8639-648EC4BAB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3569-42B0-490F-8F4C-0C93919C975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498-8114-4FC6-8639-648EC4BAB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3569-42B0-490F-8F4C-0C93919C975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498-8114-4FC6-8639-648EC4BAB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3569-42B0-490F-8F4C-0C93919C975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498-8114-4FC6-8639-648EC4BAB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3569-42B0-490F-8F4C-0C93919C975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B498-8114-4FC6-8639-648EC4BAB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3569-42B0-490F-8F4C-0C93919C975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95B498-8114-4FC6-8639-648EC4BAB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143569-42B0-490F-8F4C-0C93919C9756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95B498-8114-4FC6-8639-648EC4BAB1F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Assessing the Scenic Route: Measuring the Value of Search Trails in Web Logs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54696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Ryen W. White, Microsoft Research</a:t>
            </a:r>
            <a:br>
              <a:rPr lang="en-US" dirty="0" smtClean="0"/>
            </a:br>
            <a:r>
              <a:rPr lang="en-US" dirty="0" smtClean="0"/>
              <a:t>Jeff Huang, University of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Metrics: Topic Coverage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480"/>
                <a:ext cx="8458200" cy="454152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First need ground truth</a:t>
                </a:r>
              </a:p>
              <a:p>
                <a:pPr lvl="1"/>
                <a:r>
                  <a:rPr lang="en-US" dirty="0" smtClean="0"/>
                  <a:t>Query </a:t>
                </a:r>
                <a:r>
                  <a:rPr lang="en-US" dirty="0" smtClean="0"/>
                  <a:t>interest </a:t>
                </a:r>
                <a:r>
                  <a:rPr lang="en-US" dirty="0" smtClean="0"/>
                  <a:t>model </a:t>
                </a:r>
                <a:r>
                  <a:rPr lang="en-US" dirty="0" smtClean="0"/>
                  <a:t>built </a:t>
                </a:r>
                <a:r>
                  <a:rPr lang="en-US" dirty="0" smtClean="0"/>
                  <a:t>from union of top GYB </a:t>
                </a:r>
                <a:r>
                  <a:rPr lang="en-US" dirty="0" smtClean="0"/>
                  <a:t>results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	Label</a:t>
                </a:r>
                <a:r>
                  <a:rPr lang="en-US" sz="2000" dirty="0"/>
                  <a:t>				                      </a:t>
                </a:r>
                <a:r>
                  <a:rPr lang="en-US" sz="2000" b="1" dirty="0"/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𝒘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𝒍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𝑇𝑜𝑝</m:t>
                    </m:r>
                    <m:r>
                      <a:rPr lang="en-US" sz="2000" i="1">
                        <a:latin typeface="Cambria Math"/>
                      </a:rPr>
                      <m:t>/</m:t>
                    </m:r>
                    <m:r>
                      <a:rPr lang="en-US" sz="2000" i="1">
                        <a:latin typeface="Cambria Math"/>
                      </a:rPr>
                      <m:t>𝑆𝑝𝑜𝑟𝑡𝑠</m:t>
                    </m:r>
                    <m:r>
                      <a:rPr lang="en-US" sz="2000" i="1">
                        <a:latin typeface="Cambria Math"/>
                      </a:rPr>
                      <m:t>/</m:t>
                    </m:r>
                    <m:r>
                      <a:rPr lang="en-US" sz="2000" i="1">
                        <a:latin typeface="Cambria Math"/>
                      </a:rPr>
                      <m:t>𝑀𝑢𝑙𝑡𝑖</m:t>
                    </m:r>
                    <m:r>
                      <a:rPr lang="en-US" sz="2000" i="1">
                        <a:latin typeface="Cambria Math"/>
                      </a:rPr>
                      <m:t>_</m:t>
                    </m:r>
                    <m:r>
                      <a:rPr lang="en-US" sz="2000" i="1">
                        <a:latin typeface="Cambria Math"/>
                      </a:rPr>
                      <m:t>𝑆𝑝𝑜𝑟𝑡𝑠</m:t>
                    </m:r>
                    <m:r>
                      <a:rPr lang="en-US" sz="2000" i="1">
                        <a:latin typeface="Cambria Math"/>
                      </a:rPr>
                      <m:t>/</m:t>
                    </m:r>
                    <m:r>
                      <a:rPr lang="en-US" sz="2000" i="1">
                        <a:latin typeface="Cambria Math"/>
                      </a:rPr>
                      <m:t>𝑇𝑟𝑖𝑎𝑡h𝑙𝑜𝑛</m:t>
                    </m:r>
                    <m:r>
                      <a:rPr lang="en-US" sz="2000" i="1">
                        <a:latin typeface="Cambria Math"/>
                      </a:rPr>
                      <m:t>/</m:t>
                    </m:r>
                    <m:r>
                      <a:rPr lang="en-US" sz="2000" i="1">
                        <a:latin typeface="Cambria Math"/>
                      </a:rPr>
                      <m:t>𝑇𝑟𝑎𝑖𝑛𝑖𝑛𝑔</m:t>
                    </m:r>
                  </m:oMath>
                </a14:m>
                <a:r>
                  <a:rPr lang="en-US" sz="2000" dirty="0"/>
                  <a:t> 	0.58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𝑇𝑜𝑝</m:t>
                    </m:r>
                    <m:r>
                      <a:rPr lang="en-US" sz="2000" i="1">
                        <a:latin typeface="Cambria Math"/>
                      </a:rPr>
                      <m:t>/</m:t>
                    </m:r>
                    <m:r>
                      <a:rPr lang="en-US" sz="2000" i="1">
                        <a:latin typeface="Cambria Math"/>
                      </a:rPr>
                      <m:t>𝑆𝑝𝑜𝑟𝑡𝑠</m:t>
                    </m:r>
                    <m:r>
                      <a:rPr lang="en-US" sz="2000" i="1">
                        <a:latin typeface="Cambria Math"/>
                      </a:rPr>
                      <m:t>/</m:t>
                    </m:r>
                    <m:r>
                      <a:rPr lang="en-US" sz="2000" i="1">
                        <a:latin typeface="Cambria Math"/>
                      </a:rPr>
                      <m:t>𝑀𝑢𝑙𝑡𝑖</m:t>
                    </m:r>
                    <m:r>
                      <a:rPr lang="en-US" sz="2000" i="1">
                        <a:latin typeface="Cambria Math"/>
                      </a:rPr>
                      <m:t>_</m:t>
                    </m:r>
                    <m:r>
                      <a:rPr lang="en-US" sz="2000" i="1">
                        <a:latin typeface="Cambria Math"/>
                      </a:rPr>
                      <m:t>𝑆𝑝𝑜𝑟𝑡𝑠</m:t>
                    </m:r>
                    <m:r>
                      <a:rPr lang="en-US" sz="2000" i="1">
                        <a:latin typeface="Cambria Math"/>
                      </a:rPr>
                      <m:t>/</m:t>
                    </m:r>
                    <m:r>
                      <a:rPr lang="en-US" sz="2000" i="1">
                        <a:latin typeface="Cambria Math"/>
                      </a:rPr>
                      <m:t>𝑇𝑟𝑖𝑎𝑡h𝑙𝑜𝑛</m:t>
                    </m:r>
                    <m:r>
                      <a:rPr lang="en-US" sz="2000" i="1">
                        <a:latin typeface="Cambria Math"/>
                      </a:rPr>
                      <m:t>/</m:t>
                    </m:r>
                    <m:r>
                      <a:rPr lang="en-US" sz="2000" i="1">
                        <a:latin typeface="Cambria Math"/>
                      </a:rPr>
                      <m:t>𝐸𝑣𝑒𝑛𝑡𝑠</m:t>
                    </m:r>
                  </m:oMath>
                </a14:m>
                <a:r>
                  <a:rPr lang="en-US" sz="2000" dirty="0" smtClean="0"/>
                  <a:t>	0.21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𝑇𝑜𝑝</m:t>
                    </m:r>
                    <m:r>
                      <a:rPr lang="en-US" sz="2000" i="1">
                        <a:latin typeface="Cambria Math"/>
                      </a:rPr>
                      <m:t>/</m:t>
                    </m:r>
                    <m:r>
                      <a:rPr lang="en-US" sz="2000" i="1">
                        <a:latin typeface="Cambria Math"/>
                      </a:rPr>
                      <m:t>𝑆h𝑜𝑝𝑝𝑖𝑛𝑔</m:t>
                    </m:r>
                    <m:r>
                      <a:rPr lang="en-US" sz="2000" i="1">
                        <a:latin typeface="Cambria Math"/>
                      </a:rPr>
                      <m:t>/</m:t>
                    </m:r>
                    <m:r>
                      <a:rPr lang="en-US" sz="2000" i="1">
                        <a:latin typeface="Cambria Math"/>
                      </a:rPr>
                      <m:t>𝑆𝑝𝑜𝑟𝑡𝑠</m:t>
                    </m:r>
                    <m:r>
                      <a:rPr lang="en-US" sz="2000" i="1">
                        <a:latin typeface="Cambria Math"/>
                      </a:rPr>
                      <m:t>/</m:t>
                    </m:r>
                    <m:r>
                      <a:rPr lang="en-US" sz="2000" i="1">
                        <a:latin typeface="Cambria Math"/>
                      </a:rPr>
                      <m:t>𝑇𝑟𝑖𝑎𝑡h𝑙𝑜𝑛</m:t>
                    </m:r>
                  </m:oMath>
                </a14:m>
                <a:r>
                  <a:rPr lang="en-US" sz="2000" i="1" dirty="0"/>
                  <a:t> 		</a:t>
                </a:r>
                <a:r>
                  <a:rPr lang="en-US" sz="2000" dirty="0" smtClean="0"/>
                  <a:t>0.11</a:t>
                </a:r>
                <a:endParaRPr lang="en-US" sz="2000" dirty="0"/>
              </a:p>
              <a:p>
                <a:r>
                  <a:rPr lang="en-US" dirty="0" smtClean="0"/>
                  <a:t>Fraction of query interest model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) covered by source</a:t>
                </a:r>
                <a:endParaRPr lang="en-US" dirty="0" smtClean="0"/>
              </a:p>
              <a:p>
                <a:r>
                  <a:rPr lang="en-US" dirty="0" smtClean="0"/>
                  <a:t>For each </a:t>
                </a:r>
                <a:r>
                  <a:rPr lang="en-US" dirty="0" smtClean="0"/>
                  <a:t>trail source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), build interest </a:t>
                </a:r>
                <a:r>
                  <a:rPr lang="en-US" dirty="0" smtClean="0"/>
                  <a:t>model, </a:t>
                </a:r>
                <a:r>
                  <a:rPr lang="en-US" dirty="0" smtClean="0"/>
                  <a:t>compute: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𝐶𝑜</m:t>
                      </m:r>
                      <m:r>
                        <a:rPr lang="en-US" i="1">
                          <a:latin typeface="Cambria Math"/>
                        </a:rPr>
                        <m:t>𝑣𝑒𝑟𝑎𝑔𝑒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𝑙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b="0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  <m:r>
                            <a:rPr lang="en-US" i="1">
                              <a:latin typeface="Cambria Math"/>
                            </a:rPr>
                            <m:t> ∩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480"/>
                <a:ext cx="8458200" cy="4541520"/>
              </a:xfrm>
              <a:blipFill rotWithShape="1">
                <a:blip r:embed="rId2"/>
                <a:stretch>
                  <a:fillRect l="-865" t="-1074" r="-2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8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Metrics: Topic Diversity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480"/>
                <a:ext cx="8686800" cy="438912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</a:t>
                </a:r>
                <a:r>
                  <a:rPr lang="en-US" dirty="0" smtClean="0"/>
                  <a:t>raction unique </a:t>
                </a:r>
                <a:r>
                  <a:rPr lang="en-US" dirty="0"/>
                  <a:t>query-relevant concepts </a:t>
                </a:r>
                <a:r>
                  <a:rPr lang="en-US" dirty="0" smtClean="0"/>
                  <a:t>from source</a:t>
                </a:r>
              </a:p>
              <a:p>
                <a:r>
                  <a:rPr lang="en-US" dirty="0" smtClean="0"/>
                  <a:t>Same procedure as coverage</a:t>
                </a:r>
              </a:p>
              <a:p>
                <a:pPr lvl="1"/>
                <a:r>
                  <a:rPr lang="en-US" dirty="0"/>
                  <a:t>Build source interest model, compare </a:t>
                </a:r>
                <a:r>
                  <a:rPr lang="en-US" dirty="0" smtClean="0"/>
                  <a:t>w/ </a:t>
                </a:r>
                <a:r>
                  <a:rPr lang="en-US" dirty="0"/>
                  <a:t>query model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:endParaRPr lang="en-US" dirty="0" smtClean="0"/>
              </a:p>
              <a:p>
                <a:pPr lvl="1"/>
                <a:r>
                  <a:rPr lang="en-US" b="1" dirty="0" smtClean="0"/>
                  <a:t>Fraction </a:t>
                </a:r>
                <a:r>
                  <a:rPr lang="en-US" b="1" dirty="0" smtClean="0"/>
                  <a:t>unique </a:t>
                </a:r>
                <a:r>
                  <a:rPr lang="en-US" b="1" dirty="0" smtClean="0"/>
                  <a:t>labels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𝒒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b="1" dirty="0" smtClean="0"/>
                  <a:t>, not fraction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𝒒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endParaRPr lang="en-US" b="1" dirty="0"/>
              </a:p>
              <a:p>
                <a:endParaRPr lang="en-US" dirty="0" smtClean="0"/>
              </a:p>
              <a:p>
                <a:r>
                  <a:rPr lang="en-US" dirty="0" smtClean="0"/>
                  <a:t>For each </a:t>
                </a:r>
                <a:r>
                  <a:rPr lang="en-US" dirty="0" smtClean="0"/>
                  <a:t>trail source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marL="393192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𝐷𝑖𝑣𝑒𝑟𝑠𝑖𝑡𝑦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𝑙</m:t>
                          </m:r>
                          <m:r>
                            <a:rPr lang="en-US">
                              <a:latin typeface="Cambria Math"/>
                              <a:sym typeface="Symbol"/>
                            </a:rPr>
                            <m:t>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  <a:sym typeface="Symbol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sym typeface="Symbol"/>
                            </a:rPr>
                            <m:t> </m:t>
                          </m:r>
                          <m:r>
                            <a:rPr lang="en-US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  <m:r>
                            <a:rPr lang="en-US" i="1">
                              <a:latin typeface="Cambria Math"/>
                            </a:rPr>
                            <m:t> ∩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|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480"/>
                <a:ext cx="8686800" cy="4389120"/>
              </a:xfrm>
              <a:blipFill rotWithShape="1">
                <a:blip r:embed="rId2"/>
                <a:stretch>
                  <a:fillRect l="-842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44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Metrics: Novelty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Amount of new query-relevant info. encountered </a:t>
                </a:r>
              </a:p>
              <a:p>
                <a:pPr lvl="1"/>
                <a:r>
                  <a:rPr lang="en-US" b="1" dirty="0" smtClean="0"/>
                  <a:t>Depends on </a:t>
                </a:r>
                <a:r>
                  <a:rPr lang="en-US" b="1" dirty="0" smtClean="0"/>
                  <a:t>both query </a:t>
                </a:r>
                <a:r>
                  <a:rPr lang="en-US" b="1" i="1" dirty="0" smtClean="0"/>
                  <a:t>and</a:t>
                </a:r>
                <a:r>
                  <a:rPr lang="en-US" b="1" dirty="0" smtClean="0"/>
                  <a:t> </a:t>
                </a:r>
                <a:r>
                  <a:rPr lang="en-US" b="1" dirty="0" smtClean="0"/>
                  <a:t>user</a:t>
                </a:r>
              </a:p>
              <a:p>
                <a:pPr lvl="1"/>
                <a:r>
                  <a:rPr lang="en-US" dirty="0" smtClean="0"/>
                  <a:t>What’s novel to one user, may not be to another</a:t>
                </a:r>
                <a:endParaRPr lang="en-US" dirty="0" smtClean="0"/>
              </a:p>
              <a:p>
                <a:r>
                  <a:rPr lang="en-US" dirty="0" smtClean="0"/>
                  <a:t>Build </a:t>
                </a:r>
                <a:r>
                  <a:rPr lang="en-US" dirty="0" smtClean="0"/>
                  <a:t>historic interest model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) from Mar-Apr logs</a:t>
                </a:r>
              </a:p>
              <a:p>
                <a:pPr marL="548640" lvl="2" indent="-274320">
                  <a:buClr>
                    <a:schemeClr val="accent3"/>
                  </a:buClr>
                  <a:buSzPct val="95000"/>
                </a:pPr>
                <a:r>
                  <a:rPr lang="en-US" dirty="0"/>
                  <a:t>Summarizes previous query-relevant </a:t>
                </a:r>
                <a:r>
                  <a:rPr lang="en-US" dirty="0" smtClean="0"/>
                  <a:t>interests for each user</a:t>
                </a:r>
                <a:endParaRPr lang="en-US" dirty="0" smtClean="0"/>
              </a:p>
              <a:p>
                <a:r>
                  <a:rPr lang="en-US" dirty="0" smtClean="0"/>
                  <a:t>Count unique labels in source,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, and </a:t>
                </a:r>
                <a:r>
                  <a:rPr lang="en-US" i="1" dirty="0" smtClean="0"/>
                  <a:t>not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For </a:t>
                </a:r>
                <a:r>
                  <a:rPr lang="en-US" dirty="0" smtClean="0"/>
                  <a:t>each source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i="1">
                          <a:latin typeface="Cambria Math"/>
                        </a:rPr>
                        <m:t>𝑜𝑣𝑒𝑙𝑡𝑦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𝑙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∈(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  <m:r>
                            <a:rPr lang="en-US" i="1">
                              <a:latin typeface="Cambria Math"/>
                            </a:rPr>
                            <m:t> ∩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 ⋀ </m:t>
                          </m:r>
                          <m:r>
                            <a:rPr lang="en-US" i="1">
                              <a:latin typeface="Cambria Math"/>
                            </a:rPr>
                            <m:t>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sub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|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5931326" y="5861264"/>
            <a:ext cx="88474" cy="1928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7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 query </a:t>
            </a:r>
            <a:r>
              <a:rPr lang="en-US" dirty="0"/>
              <a:t>interest models 𝑄𝑥 based on </a:t>
            </a:r>
            <a:r>
              <a:rPr lang="en-US" dirty="0" smtClean="0"/>
              <a:t>set </a:t>
            </a:r>
            <a:r>
              <a:rPr lang="en-US" dirty="0"/>
              <a:t>of </a:t>
            </a:r>
            <a:r>
              <a:rPr lang="en-US" dirty="0" smtClean="0"/>
              <a:t>8K queries </a:t>
            </a:r>
            <a:r>
              <a:rPr lang="en-US" dirty="0" smtClean="0"/>
              <a:t>with </a:t>
            </a:r>
            <a:r>
              <a:rPr lang="en-US" dirty="0"/>
              <a:t>human relevance </a:t>
            </a:r>
            <a:r>
              <a:rPr lang="en-US" dirty="0" smtClean="0"/>
              <a:t>judgments</a:t>
            </a:r>
            <a:endParaRPr lang="en-US" dirty="0"/>
          </a:p>
          <a:p>
            <a:r>
              <a:rPr lang="en-US" dirty="0" smtClean="0"/>
              <a:t>Construct </a:t>
            </a:r>
            <a:r>
              <a:rPr lang="en-US" dirty="0"/>
              <a:t>historic interest models </a:t>
            </a:r>
            <a:r>
              <a:rPr lang="en-US" dirty="0" smtClean="0"/>
              <a:t>for </a:t>
            </a:r>
            <a:r>
              <a:rPr lang="en-US" dirty="0"/>
              <a:t>each user-query pair </a:t>
            </a:r>
            <a:r>
              <a:rPr lang="en-US" dirty="0" smtClean="0"/>
              <a:t>in Mar-Apr, </a:t>
            </a:r>
            <a:r>
              <a:rPr lang="en-US" dirty="0"/>
              <a:t>filtered to only include queries appearing in </a:t>
            </a:r>
            <a:r>
              <a:rPr lang="en-US" dirty="0" smtClean="0"/>
              <a:t>𝑄𝑥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each search trail 𝑡 in 𝑇𝑥: </a:t>
            </a:r>
          </a:p>
          <a:p>
            <a:pPr lvl="1"/>
            <a:r>
              <a:rPr lang="en-US" dirty="0" smtClean="0"/>
              <a:t>Assign </a:t>
            </a:r>
            <a:r>
              <a:rPr lang="en-US" dirty="0"/>
              <a:t>ODP labels to pages all pages </a:t>
            </a:r>
            <a:r>
              <a:rPr lang="en-US" dirty="0" smtClean="0"/>
              <a:t>in 𝑡</a:t>
            </a:r>
            <a:endParaRPr lang="en-US" dirty="0"/>
          </a:p>
          <a:p>
            <a:pPr lvl="1"/>
            <a:r>
              <a:rPr lang="en-US" dirty="0" smtClean="0"/>
              <a:t>Build </a:t>
            </a:r>
            <a:r>
              <a:rPr lang="en-US" dirty="0"/>
              <a:t>source interest models for </a:t>
            </a:r>
            <a:r>
              <a:rPr lang="en-US" dirty="0" smtClean="0"/>
              <a:t>all sources </a:t>
            </a:r>
            <a:endParaRPr lang="en-US" dirty="0"/>
          </a:p>
          <a:p>
            <a:r>
              <a:rPr lang="en-US" dirty="0" smtClean="0"/>
              <a:t>Compute </a:t>
            </a:r>
            <a:r>
              <a:rPr lang="en-US" dirty="0"/>
              <a:t>relevance, coverage, diversity, </a:t>
            </a:r>
            <a:r>
              <a:rPr lang="en-US" dirty="0" smtClean="0"/>
              <a:t>novelty, utility</a:t>
            </a:r>
            <a:endParaRPr lang="en-US" dirty="0" smtClean="0"/>
          </a:p>
          <a:p>
            <a:r>
              <a:rPr lang="en-US" dirty="0" smtClean="0"/>
              <a:t>Average per </a:t>
            </a:r>
            <a:r>
              <a:rPr lang="en-US" dirty="0"/>
              <a:t>query, and then average across all </a:t>
            </a:r>
            <a:r>
              <a:rPr lang="en-US" dirty="0" smtClean="0"/>
              <a:t>queries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7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All Queries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637429"/>
              </p:ext>
            </p:extLst>
          </p:nvPr>
        </p:nvGraphicFramePr>
        <p:xfrm>
          <a:off x="912779" y="2133600"/>
          <a:ext cx="7239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412468"/>
            <a:ext cx="7206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Normalized relevance scores  to range from 0-1 for talk, not study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5410200"/>
            <a:ext cx="1928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All differences </a:t>
            </a:r>
            <a:br>
              <a:rPr lang="en-US" sz="1600" dirty="0" smtClean="0"/>
            </a:br>
            <a:r>
              <a:rPr lang="en-US" sz="1600" dirty="0" smtClean="0"/>
              <a:t>significant at p &lt; .01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75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All Queries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80874"/>
              </p:ext>
            </p:extLst>
          </p:nvPr>
        </p:nvGraphicFramePr>
        <p:xfrm>
          <a:off x="912779" y="2133600"/>
          <a:ext cx="7239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0" y="2895600"/>
            <a:ext cx="3657600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Relevance is lower for trails</a:t>
            </a:r>
          </a:p>
          <a:p>
            <a:endParaRPr lang="en-US" dirty="0"/>
          </a:p>
          <a:p>
            <a:r>
              <a:rPr lang="en-US" dirty="0" smtClean="0"/>
              <a:t>Users may be wandering to </a:t>
            </a:r>
            <a:br>
              <a:rPr lang="en-US" dirty="0" smtClean="0"/>
            </a:br>
            <a:r>
              <a:rPr lang="en-US" dirty="0" smtClean="0"/>
              <a:t>non-query relevant pages during the trail</a:t>
            </a:r>
          </a:p>
          <a:p>
            <a:endParaRPr lang="en-US" dirty="0"/>
          </a:p>
          <a:p>
            <a:r>
              <a:rPr lang="en-US" dirty="0" smtClean="0"/>
              <a:t>Return to relevant destinations at the end of the trail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412468"/>
            <a:ext cx="7206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Normalized relevance scores  to range from 0-1 for talk, not study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5410200"/>
            <a:ext cx="1928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All differences </a:t>
            </a:r>
            <a:br>
              <a:rPr lang="en-US" sz="1600" dirty="0" smtClean="0"/>
            </a:br>
            <a:r>
              <a:rPr lang="en-US" sz="1600" dirty="0" smtClean="0"/>
              <a:t>significant at p &lt; .01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51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Query Popularity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922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Grouped queries into </a:t>
            </a:r>
            <a:r>
              <a:rPr lang="en-US" i="1" dirty="0" smtClean="0"/>
              <a:t>Low</a:t>
            </a:r>
            <a:r>
              <a:rPr lang="en-US" dirty="0" smtClean="0"/>
              <a:t>, </a:t>
            </a:r>
            <a:r>
              <a:rPr lang="en-US" i="1" dirty="0" smtClean="0"/>
              <a:t>Med</a:t>
            </a:r>
            <a:r>
              <a:rPr lang="en-US" dirty="0" smtClean="0"/>
              <a:t>, </a:t>
            </a:r>
            <a:r>
              <a:rPr lang="en-US" i="1" dirty="0" smtClean="0"/>
              <a:t>High</a:t>
            </a:r>
            <a:r>
              <a:rPr lang="en-US" dirty="0" smtClean="0"/>
              <a:t> popularity</a:t>
            </a:r>
          </a:p>
          <a:p>
            <a:r>
              <a:rPr lang="en-US" dirty="0" smtClean="0"/>
              <a:t>Query popularity increase, metrics increase (all sources)</a:t>
            </a:r>
          </a:p>
          <a:p>
            <a:r>
              <a:rPr lang="en-US" dirty="0" smtClean="0"/>
              <a:t>For example, for normalized relevance: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Re: relevance - engine performance improves w/ query popularity (see Downey et al., 2008)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40786"/>
              </p:ext>
            </p:extLst>
          </p:nvPr>
        </p:nvGraphicFramePr>
        <p:xfrm>
          <a:off x="2133600" y="3276600"/>
          <a:ext cx="4572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010400" y="3505200"/>
            <a:ext cx="228600" cy="2286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0400" y="3962400"/>
            <a:ext cx="22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10400" y="4419600"/>
            <a:ext cx="2286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83669" y="3471041"/>
            <a:ext cx="1360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Low popularity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283669" y="3941379"/>
                <a:ext cx="14750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Medium (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∆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Low)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669" y="3941379"/>
                <a:ext cx="1475084" cy="307777"/>
              </a:xfrm>
              <a:prstGeom prst="rect">
                <a:avLst/>
              </a:prstGeom>
              <a:blipFill rotWithShape="1">
                <a:blip r:embed="rId3"/>
                <a:stretch>
                  <a:fillRect l="-1240" t="-2000" r="-3306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283669" y="4377558"/>
                <a:ext cx="15151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High (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∆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Medium)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669" y="4377558"/>
                <a:ext cx="1515158" cy="307777"/>
              </a:xfrm>
              <a:prstGeom prst="rect">
                <a:avLst/>
              </a:prstGeom>
              <a:blipFill rotWithShape="1">
                <a:blip r:embed="rId4"/>
                <a:stretch>
                  <a:fillRect l="-1210" t="-1961" r="-3629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3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Query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/>
          <a:lstStyle/>
          <a:p>
            <a:r>
              <a:rPr lang="en-US" dirty="0" smtClean="0"/>
              <a:t>Effect of </a:t>
            </a:r>
            <a:r>
              <a:rPr lang="en-US" dirty="0" smtClean="0"/>
              <a:t>user “re-finding” </a:t>
            </a:r>
            <a:r>
              <a:rPr lang="en-US" dirty="0" smtClean="0"/>
              <a:t>on source value</a:t>
            </a:r>
          </a:p>
          <a:p>
            <a:r>
              <a:rPr lang="en-US" dirty="0" smtClean="0"/>
              <a:t>Grouped queries into:</a:t>
            </a:r>
          </a:p>
          <a:p>
            <a:pPr lvl="1"/>
            <a:r>
              <a:rPr lang="en-US" i="1" dirty="0" smtClean="0"/>
              <a:t>None</a:t>
            </a:r>
            <a:r>
              <a:rPr lang="en-US" dirty="0" smtClean="0"/>
              <a:t>: No instances for the user</a:t>
            </a:r>
          </a:p>
          <a:p>
            <a:pPr lvl="1"/>
            <a:r>
              <a:rPr lang="en-US" i="1" dirty="0" smtClean="0"/>
              <a:t>Some</a:t>
            </a:r>
            <a:r>
              <a:rPr lang="en-US" dirty="0" smtClean="0"/>
              <a:t>: On average ≤ 30 instances in user history</a:t>
            </a:r>
          </a:p>
          <a:p>
            <a:pPr lvl="1"/>
            <a:r>
              <a:rPr lang="en-US" i="1" dirty="0" smtClean="0"/>
              <a:t>Lots</a:t>
            </a:r>
            <a:r>
              <a:rPr lang="en-US" dirty="0" smtClean="0"/>
              <a:t>: On average &gt; 30 instances in </a:t>
            </a:r>
            <a:r>
              <a:rPr lang="en-US" dirty="0"/>
              <a:t>user </a:t>
            </a:r>
            <a:r>
              <a:rPr lang="en-US" dirty="0" smtClean="0"/>
              <a:t>history</a:t>
            </a:r>
          </a:p>
          <a:p>
            <a:endParaRPr lang="en-US" dirty="0"/>
          </a:p>
          <a:p>
            <a:r>
              <a:rPr lang="en-US" dirty="0" smtClean="0"/>
              <a:t>Relevance, utility rise – users more familiar with topic</a:t>
            </a:r>
          </a:p>
          <a:p>
            <a:r>
              <a:rPr lang="en-US" dirty="0" smtClean="0"/>
              <a:t>Coverage, diversity, novelty fall</a:t>
            </a:r>
          </a:p>
          <a:p>
            <a:pPr lvl="1"/>
            <a:r>
              <a:rPr lang="en-US" dirty="0" smtClean="0"/>
              <a:t>Less variance in pages visited (see Tyler &amp; Teevan, 2010)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7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/>
          <a:lstStyle/>
          <a:p>
            <a:r>
              <a:rPr lang="en-US" dirty="0" smtClean="0"/>
              <a:t>Nature of query is important in source value</a:t>
            </a:r>
          </a:p>
          <a:p>
            <a:pPr lvl="1"/>
            <a:r>
              <a:rPr lang="en-US" dirty="0" smtClean="0"/>
              <a:t>Popularity, history, … should be considered </a:t>
            </a:r>
          </a:p>
          <a:p>
            <a:pPr lvl="1"/>
            <a:r>
              <a:rPr lang="en-US" dirty="0" smtClean="0"/>
              <a:t>Trails might be useful for supporting exploration</a:t>
            </a:r>
          </a:p>
          <a:p>
            <a:pPr lvl="1"/>
            <a:r>
              <a:rPr lang="en-US" dirty="0" smtClean="0"/>
              <a:t>Trails might be a hindrance for focused tasks</a:t>
            </a:r>
          </a:p>
          <a:p>
            <a:r>
              <a:rPr lang="en-US" dirty="0" smtClean="0"/>
              <a:t>How to select trails</a:t>
            </a:r>
          </a:p>
          <a:p>
            <a:pPr lvl="1"/>
            <a:r>
              <a:rPr lang="en-US" dirty="0" smtClean="0"/>
              <a:t>Maximizing metrics presented in this talk?</a:t>
            </a:r>
          </a:p>
          <a:p>
            <a:pPr lvl="1"/>
            <a:r>
              <a:rPr lang="en-US" dirty="0" smtClean="0"/>
              <a:t>Personalizing to user’s search history?</a:t>
            </a:r>
          </a:p>
          <a:p>
            <a:pPr lvl="1"/>
            <a:r>
              <a:rPr lang="en-US" dirty="0" smtClean="0"/>
              <a:t>Recommend trails when destination unclear?</a:t>
            </a:r>
          </a:p>
          <a:p>
            <a:r>
              <a:rPr lang="en-US" dirty="0" smtClean="0"/>
              <a:t>How and when to integrate trails into search results</a:t>
            </a:r>
          </a:p>
          <a:p>
            <a:r>
              <a:rPr lang="en-US" dirty="0" smtClean="0"/>
              <a:t>Follow-up user studies and large-scale flights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/>
          <a:lstStyle/>
          <a:p>
            <a:r>
              <a:rPr lang="en-US" dirty="0" smtClean="0"/>
              <a:t>Presented study estimating the value of trails to users</a:t>
            </a:r>
          </a:p>
          <a:p>
            <a:r>
              <a:rPr lang="en-US" dirty="0" smtClean="0"/>
              <a:t>Systematically compare value of trails to other sources</a:t>
            </a:r>
          </a:p>
          <a:p>
            <a:r>
              <a:rPr lang="en-US" dirty="0" smtClean="0"/>
              <a:t>Evaluation showed that trails provide significantly more coverage, diversity, novelty, etc. than pages</a:t>
            </a:r>
          </a:p>
          <a:p>
            <a:pPr lvl="1"/>
            <a:r>
              <a:rPr lang="en-US" dirty="0" smtClean="0"/>
              <a:t>Findings vary by query popularity / re-finding</a:t>
            </a:r>
          </a:p>
          <a:p>
            <a:pPr lvl="1"/>
            <a:endParaRPr lang="en-US" dirty="0"/>
          </a:p>
          <a:p>
            <a:r>
              <a:rPr lang="en-US" dirty="0" smtClean="0"/>
              <a:t>Next steps: </a:t>
            </a:r>
          </a:p>
          <a:p>
            <a:pPr lvl="1"/>
            <a:r>
              <a:rPr lang="en-US" dirty="0" smtClean="0"/>
              <a:t>Investigate best-trail selection</a:t>
            </a:r>
          </a:p>
          <a:p>
            <a:pPr lvl="2"/>
            <a:r>
              <a:rPr lang="en-US" dirty="0" smtClean="0"/>
              <a:t>See other SIGIR 2010 paper (Singla, White, Huang)</a:t>
            </a:r>
          </a:p>
          <a:p>
            <a:pPr lvl="1"/>
            <a:r>
              <a:rPr lang="en-US" dirty="0" smtClean="0"/>
              <a:t>Incorporate trails into search engine result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/>
          <a:lstStyle/>
          <a:p>
            <a:r>
              <a:rPr lang="en-US" dirty="0" smtClean="0"/>
              <a:t>IR focuses on effectively ranking </a:t>
            </a:r>
            <a:r>
              <a:rPr lang="en-US" b="1" dirty="0" smtClean="0"/>
              <a:t>documents</a:t>
            </a:r>
          </a:p>
          <a:p>
            <a:r>
              <a:rPr lang="en-US" dirty="0" smtClean="0"/>
              <a:t>Individual pages may be inadequate for complex needs</a:t>
            </a:r>
          </a:p>
          <a:p>
            <a:endParaRPr lang="en-US" dirty="0"/>
          </a:p>
          <a:p>
            <a:r>
              <a:rPr lang="en-US" dirty="0" smtClean="0"/>
              <a:t>Trails are a series of pages starting with a query and terminating with session inactivity</a:t>
            </a:r>
          </a:p>
          <a:p>
            <a:endParaRPr lang="en-US" dirty="0" smtClean="0"/>
          </a:p>
          <a:p>
            <a:r>
              <a:rPr lang="en-US" dirty="0" smtClean="0"/>
              <a:t>Little </a:t>
            </a:r>
            <a:r>
              <a:rPr lang="en-US" dirty="0"/>
              <a:t>is known about the value </a:t>
            </a:r>
            <a:r>
              <a:rPr lang="en-US" dirty="0" smtClean="0"/>
              <a:t>that trails bring to users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Estimate the benefit of trail following behavior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Know if/when useful </a:t>
            </a:r>
            <a:r>
              <a:rPr lang="en-US" b="1" i="1" dirty="0" smtClean="0">
                <a:solidFill>
                  <a:srgbClr val="C00000"/>
                </a:solidFill>
                <a:sym typeface="Wingdings" pitchFamily="2" charset="2"/>
              </a:rPr>
              <a:t> Build trail-centric IR systems</a:t>
            </a:r>
            <a:endParaRPr lang="en-US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Trails and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Full-trail</a:t>
            </a:r>
            <a:r>
              <a:rPr lang="en-US" dirty="0" smtClean="0"/>
              <a:t> =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Origin</a:t>
            </a:r>
            <a:r>
              <a:rPr lang="en-US" dirty="0" smtClean="0"/>
              <a:t> = First page in trail (visited from result click)</a:t>
            </a:r>
          </a:p>
          <a:p>
            <a:r>
              <a:rPr lang="en-US" i="1" dirty="0" smtClean="0"/>
              <a:t>Destination</a:t>
            </a:r>
            <a:r>
              <a:rPr lang="en-US" dirty="0" smtClean="0"/>
              <a:t> = Last page in trail</a:t>
            </a:r>
          </a:p>
          <a:p>
            <a:r>
              <a:rPr lang="en-US" i="1" dirty="0" smtClean="0"/>
              <a:t>Sub-trail</a:t>
            </a:r>
            <a:r>
              <a:rPr lang="en-US" dirty="0" smtClean="0"/>
              <a:t> = All trail pages other than destination</a:t>
            </a:r>
          </a:p>
          <a:p>
            <a:endParaRPr lang="en-US" dirty="0" smtClean="0"/>
          </a:p>
          <a:p>
            <a:r>
              <a:rPr lang="en-US" b="1" i="1" dirty="0" smtClean="0"/>
              <a:t>We compare the value of these sources for Web search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" t="18595" r="1757" b="13730"/>
          <a:stretch/>
        </p:blipFill>
        <p:spPr bwMode="auto">
          <a:xfrm>
            <a:off x="2590800" y="1885110"/>
            <a:ext cx="4893919" cy="2229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0" y="1828800"/>
            <a:ext cx="112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SERP = </a:t>
            </a:r>
            <a:br>
              <a:rPr lang="en-US" sz="1200" dirty="0" smtClean="0"/>
            </a:br>
            <a:r>
              <a:rPr lang="en-US" sz="1200" dirty="0" smtClean="0"/>
              <a:t>Search Engine</a:t>
            </a:r>
            <a:br>
              <a:rPr lang="en-US" sz="1200" dirty="0" smtClean="0"/>
            </a:br>
            <a:r>
              <a:rPr lang="en-US" sz="1200" dirty="0" smtClean="0"/>
              <a:t>Result Page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60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Remainder of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Study</a:t>
            </a:r>
          </a:p>
          <a:p>
            <a:pPr lvl="1"/>
            <a:r>
              <a:rPr lang="en-US" dirty="0" smtClean="0"/>
              <a:t>Research Questions</a:t>
            </a:r>
          </a:p>
          <a:p>
            <a:pPr lvl="1"/>
            <a:r>
              <a:rPr lang="en-US" dirty="0" smtClean="0"/>
              <a:t>Trail Mining and Labeling</a:t>
            </a:r>
          </a:p>
          <a:p>
            <a:pPr lvl="1"/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Findings</a:t>
            </a:r>
          </a:p>
          <a:p>
            <a:r>
              <a:rPr lang="en-US" dirty="0" smtClean="0"/>
              <a:t>Implications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Trails</a:t>
            </a:r>
          </a:p>
          <a:p>
            <a:pPr lvl="1"/>
            <a:r>
              <a:rPr lang="en-US" dirty="0" smtClean="0"/>
              <a:t>Trailblazing users create links between docs (Bush, 1945)</a:t>
            </a:r>
          </a:p>
          <a:p>
            <a:r>
              <a:rPr lang="en-US" dirty="0" smtClean="0"/>
              <a:t>Destinations</a:t>
            </a:r>
          </a:p>
          <a:p>
            <a:pPr lvl="1"/>
            <a:r>
              <a:rPr lang="en-US" dirty="0" smtClean="0"/>
              <a:t>Teleportation (Teevan et al., 2004; White et al., 2007)</a:t>
            </a:r>
          </a:p>
          <a:p>
            <a:r>
              <a:rPr lang="en-US" dirty="0" smtClean="0"/>
              <a:t>Information-seeking strategies</a:t>
            </a:r>
          </a:p>
          <a:p>
            <a:pPr lvl="1"/>
            <a:r>
              <a:rPr lang="en-US" dirty="0" smtClean="0"/>
              <a:t>Orienteering, berrypicking, information foraging, etc.</a:t>
            </a:r>
          </a:p>
          <a:p>
            <a:r>
              <a:rPr lang="en-US" dirty="0" smtClean="0"/>
              <a:t>Guided tours (hypertext community)</a:t>
            </a:r>
          </a:p>
          <a:p>
            <a:pPr lvl="1"/>
            <a:r>
              <a:rPr lang="en-US" dirty="0" smtClean="0"/>
              <a:t>Human generated (Trigg, 1988)</a:t>
            </a:r>
          </a:p>
          <a:p>
            <a:pPr lvl="1"/>
            <a:r>
              <a:rPr lang="en-US" dirty="0" smtClean="0"/>
              <a:t>Automatically generated (Guinan &amp; Smeaton, 1993)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617720"/>
          </a:xfrm>
        </p:spPr>
        <p:txBody>
          <a:bodyPr/>
          <a:lstStyle/>
          <a:p>
            <a:r>
              <a:rPr lang="en-US" dirty="0" smtClean="0"/>
              <a:t>Which sources </a:t>
            </a:r>
            <a:r>
              <a:rPr lang="en-US" dirty="0"/>
              <a:t>(origin, destination, sub-trail, </a:t>
            </a:r>
            <a:r>
              <a:rPr lang="en-US" dirty="0" smtClean="0"/>
              <a:t>full-trail): 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more relevant information? (𝑅𝑄1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more topic coverage? (𝑅𝑄2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more topic diversity? (𝑅𝑄3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more novel information? (𝑅𝑄4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more useful information? (𝑅𝑄5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Answers help </a:t>
            </a:r>
            <a:r>
              <a:rPr lang="en-US" dirty="0"/>
              <a:t>us understand the value of trail </a:t>
            </a:r>
            <a:r>
              <a:rPr lang="en-US" dirty="0" smtClean="0"/>
              <a:t>following compared with </a:t>
            </a:r>
            <a:r>
              <a:rPr lang="en-US" dirty="0"/>
              <a:t>viewing only </a:t>
            </a:r>
            <a:r>
              <a:rPr lang="en-US" dirty="0" smtClean="0"/>
              <a:t>origin </a:t>
            </a:r>
            <a:r>
              <a:rPr lang="en-US" dirty="0"/>
              <a:t>and/or </a:t>
            </a:r>
            <a:r>
              <a:rPr lang="en-US" dirty="0" smtClean="0"/>
              <a:t>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 Mining and 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Millions of trails were mined from </a:t>
            </a:r>
            <a:r>
              <a:rPr lang="en-US" dirty="0" smtClean="0"/>
              <a:t>MSN toolbar </a:t>
            </a:r>
            <a:r>
              <a:rPr lang="en-US" dirty="0" smtClean="0"/>
              <a:t>logs</a:t>
            </a:r>
          </a:p>
          <a:p>
            <a:pPr lvl="1"/>
            <a:r>
              <a:rPr lang="en-US" dirty="0" smtClean="0"/>
              <a:t>March – May 2009, 100K unique users</a:t>
            </a:r>
          </a:p>
          <a:p>
            <a:r>
              <a:rPr lang="en-US" dirty="0" smtClean="0"/>
              <a:t> Trails comprise </a:t>
            </a:r>
            <a:r>
              <a:rPr lang="en-US" dirty="0" smtClean="0"/>
              <a:t>queries </a:t>
            </a:r>
            <a:r>
              <a:rPr lang="en-US" dirty="0" smtClean="0"/>
              <a:t>and post-query behavior</a:t>
            </a:r>
          </a:p>
          <a:p>
            <a:endParaRPr lang="en-US" dirty="0"/>
          </a:p>
          <a:p>
            <a:r>
              <a:rPr lang="en-US" dirty="0"/>
              <a:t>Labeled trail pages based on Open Directory Project</a:t>
            </a:r>
          </a:p>
          <a:p>
            <a:pPr lvl="1"/>
            <a:r>
              <a:rPr lang="en-US" dirty="0"/>
              <a:t>Classification is automatic, based on URL with backoff</a:t>
            </a:r>
          </a:p>
          <a:p>
            <a:pPr lvl="1"/>
            <a:r>
              <a:rPr lang="en-US" dirty="0"/>
              <a:t>Coverage of pages is 65%, partial trail labeling is </a:t>
            </a:r>
            <a:r>
              <a:rPr lang="en-US" dirty="0" smtClean="0"/>
              <a:t>allowed</a:t>
            </a:r>
          </a:p>
          <a:p>
            <a:pPr lvl="1"/>
            <a:endParaRPr lang="en-US" dirty="0"/>
          </a:p>
          <a:p>
            <a:r>
              <a:rPr lang="en-US" dirty="0" smtClean="0"/>
              <a:t>Normalized queries, trails ≥ 3 URLs, 10 trails/user max,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Relevance, Utility, Coverage, Diversity, Novelty</a:t>
            </a:r>
          </a:p>
          <a:p>
            <a:r>
              <a:rPr lang="en-US" dirty="0" smtClean="0"/>
              <a:t>Per-source </a:t>
            </a:r>
            <a:r>
              <a:rPr lang="en-US" dirty="0" smtClean="0"/>
              <a:t>(origin</a:t>
            </a:r>
            <a:r>
              <a:rPr lang="en-US" dirty="0"/>
              <a:t>, destination, sub-trail, full-trail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Trails from May 2009 used for evaluation</a:t>
            </a:r>
          </a:p>
          <a:p>
            <a:pPr lvl="1"/>
            <a:r>
              <a:rPr lang="en-US" i="1" dirty="0" smtClean="0"/>
              <a:t>Trails from March/April used for novelty metric (more later)</a:t>
            </a:r>
            <a:endParaRPr lang="en-US" i="1" dirty="0" smtClean="0"/>
          </a:p>
          <a:p>
            <a:endParaRPr lang="en-US" b="1" dirty="0" smtClean="0"/>
          </a:p>
          <a:p>
            <a:r>
              <a:rPr lang="en-US" b="1" dirty="0" smtClean="0"/>
              <a:t>Metric </a:t>
            </a:r>
            <a:r>
              <a:rPr lang="en-US" b="1" dirty="0" smtClean="0"/>
              <a:t>values from sub-/full-trails may be larger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than </a:t>
            </a:r>
            <a:r>
              <a:rPr lang="en-US" b="1" dirty="0" smtClean="0"/>
              <a:t>origins/destinations</a:t>
            </a:r>
          </a:p>
          <a:p>
            <a:pPr lvl="1"/>
            <a:r>
              <a:rPr lang="en-US" dirty="0" smtClean="0"/>
              <a:t>Sub-trails / full-trails contain more </a:t>
            </a:r>
            <a:r>
              <a:rPr lang="en-US" dirty="0" smtClean="0"/>
              <a:t>pages</a:t>
            </a:r>
            <a:endParaRPr lang="en-US" dirty="0" smtClean="0"/>
          </a:p>
          <a:p>
            <a:pPr lvl="1"/>
            <a:r>
              <a:rPr lang="en-US" b="1" i="1" u="sng" dirty="0" smtClean="0"/>
              <a:t>Extent</a:t>
            </a:r>
            <a:r>
              <a:rPr lang="en-US" i="1" dirty="0" smtClean="0"/>
              <a:t> of the difference important if we are going to show trails on the SERP (large benefit =&gt; support to include</a:t>
            </a:r>
            <a:r>
              <a:rPr lang="en-US" i="1" dirty="0" smtClean="0"/>
              <a:t>)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Metrics: Relevance/Utility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Relevance</a:t>
            </a:r>
          </a:p>
          <a:p>
            <a:pPr lvl="1"/>
            <a:r>
              <a:rPr lang="en-US" dirty="0"/>
              <a:t>6-pt Query-URL relevance scores from human judges</a:t>
            </a:r>
          </a:p>
          <a:p>
            <a:pPr lvl="1"/>
            <a:r>
              <a:rPr lang="en-US" dirty="0"/>
              <a:t>Average relevance score of sources</a:t>
            </a:r>
          </a:p>
          <a:p>
            <a:r>
              <a:rPr lang="en-US" dirty="0"/>
              <a:t>Utility</a:t>
            </a:r>
          </a:p>
          <a:p>
            <a:pPr lvl="1"/>
            <a:r>
              <a:rPr lang="en-US" dirty="0"/>
              <a:t>One if source has dwell time of 30 seconds or </a:t>
            </a:r>
            <a:r>
              <a:rPr lang="en-US" dirty="0" smtClean="0"/>
              <a:t>more</a:t>
            </a:r>
          </a:p>
          <a:p>
            <a:pPr lvl="2"/>
            <a:r>
              <a:rPr lang="en-US" dirty="0" smtClean="0"/>
              <a:t>Supporting evidence from Fox et al. (2005)</a:t>
            </a:r>
          </a:p>
          <a:p>
            <a:pPr lvl="1"/>
            <a:endParaRPr lang="en-US" dirty="0"/>
          </a:p>
          <a:p>
            <a:r>
              <a:rPr lang="en-US" dirty="0"/>
              <a:t>… also Coverage, Diversity, and Novelty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9883</TotalTime>
  <Words>1044</Words>
  <Application>Microsoft Office PowerPoint</Application>
  <PresentationFormat>On-screen Show (4:3)</PresentationFormat>
  <Paragraphs>179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Assessing the Scenic Route: Measuring the Value of Search Trails in Web Logs</vt:lpstr>
      <vt:lpstr>Overview</vt:lpstr>
      <vt:lpstr>Trails and Sources</vt:lpstr>
      <vt:lpstr>Outline for Remainder of Talk</vt:lpstr>
      <vt:lpstr>Related Work</vt:lpstr>
      <vt:lpstr>Research Questions</vt:lpstr>
      <vt:lpstr>Trail Mining and Labeling</vt:lpstr>
      <vt:lpstr>Metrics</vt:lpstr>
      <vt:lpstr>Metrics: Relevance/Utility</vt:lpstr>
      <vt:lpstr>Metrics: Topic Coverage</vt:lpstr>
      <vt:lpstr>Metrics: Topic Diversity</vt:lpstr>
      <vt:lpstr>Metrics: Novelty</vt:lpstr>
      <vt:lpstr>Methodology</vt:lpstr>
      <vt:lpstr>Findings: All Queries</vt:lpstr>
      <vt:lpstr>Findings: All Queries</vt:lpstr>
      <vt:lpstr>Findings: Query Popularity</vt:lpstr>
      <vt:lpstr>Findings: Query History</vt:lpstr>
      <vt:lpstr>Implications</vt:lpstr>
      <vt:lpstr>Summary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Scenic Route: Measuring the Value of Search Trails in Web Logs</dc:title>
  <dc:creator>Ryen White</dc:creator>
  <cp:lastModifiedBy>Ryen White</cp:lastModifiedBy>
  <cp:revision>49</cp:revision>
  <dcterms:created xsi:type="dcterms:W3CDTF">2010-07-15T20:01:40Z</dcterms:created>
  <dcterms:modified xsi:type="dcterms:W3CDTF">2010-07-25T11:04:37Z</dcterms:modified>
</cp:coreProperties>
</file>