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9" r:id="rId5"/>
    <p:sldId id="258" r:id="rId6"/>
    <p:sldId id="260" r:id="rId7"/>
    <p:sldId id="261" r:id="rId8"/>
    <p:sldId id="283" r:id="rId9"/>
    <p:sldId id="280" r:id="rId10"/>
    <p:sldId id="278" r:id="rId11"/>
    <p:sldId id="263" r:id="rId12"/>
    <p:sldId id="264" r:id="rId13"/>
    <p:sldId id="281" r:id="rId14"/>
    <p:sldId id="265" r:id="rId15"/>
    <p:sldId id="276" r:id="rId16"/>
    <p:sldId id="266" r:id="rId17"/>
    <p:sldId id="269" r:id="rId18"/>
    <p:sldId id="267" r:id="rId19"/>
    <p:sldId id="272" r:id="rId20"/>
    <p:sldId id="282" r:id="rId21"/>
    <p:sldId id="273" r:id="rId22"/>
    <p:sldId id="277" r:id="rId23"/>
    <p:sldId id="275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4C8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188" y="96"/>
      </p:cViewPr>
      <p:guideLst>
        <p:guide orient="horz" pos="27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2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8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5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2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5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43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738B90B-8729-487B-81FC-DED8CF6BBA0E}" type="datetimeFigureOut">
              <a:rPr lang="en-US" smtClean="0"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87F1F4B0-F334-47CC-A456-78694745D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0467"/>
            <a:ext cx="9144000" cy="3352800"/>
          </a:xfrm>
        </p:spPr>
        <p:txBody>
          <a:bodyPr/>
          <a:lstStyle/>
          <a:p>
            <a:pPr algn="ctr"/>
            <a:r>
              <a:rPr lang="en-US" sz="7000" dirty="0" smtClean="0"/>
              <a:t>From Devices to People: </a:t>
            </a:r>
            <a:r>
              <a:rPr lang="en-US" sz="5500" dirty="0" smtClean="0"/>
              <a:t>Attribution of </a:t>
            </a:r>
            <a:r>
              <a:rPr lang="en-US" sz="5500" dirty="0" smtClean="0"/>
              <a:t>Search Activity </a:t>
            </a:r>
            <a:r>
              <a:rPr lang="en-US" sz="5500" dirty="0" smtClean="0"/>
              <a:t>in </a:t>
            </a:r>
            <a:br>
              <a:rPr lang="en-US" sz="5500" dirty="0" smtClean="0"/>
            </a:br>
            <a:r>
              <a:rPr lang="en-US" sz="5500" dirty="0" smtClean="0"/>
              <a:t>Multi-User Settings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49703"/>
            <a:ext cx="9144000" cy="194906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200" b="1" u="sng" dirty="0" smtClean="0"/>
              <a:t>Ryen White</a:t>
            </a:r>
            <a:r>
              <a:rPr lang="en-US" sz="3200" b="1" dirty="0" smtClean="0"/>
              <a:t>, Ahmed Hassan, </a:t>
            </a:r>
            <a:r>
              <a:rPr lang="en-US" sz="3200" b="1" dirty="0"/>
              <a:t>Adish </a:t>
            </a:r>
            <a:r>
              <a:rPr lang="en-US" sz="3200" b="1" dirty="0" smtClean="0"/>
              <a:t>Singla</a:t>
            </a:r>
            <a:r>
              <a:rPr lang="en-US" sz="3200" dirty="0" smtClean="0"/>
              <a:t>, </a:t>
            </a:r>
            <a:r>
              <a:rPr lang="en-US" sz="3200" b="1" dirty="0" smtClean="0"/>
              <a:t>Eric Horvitz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Microsoft Research, USA; ETHZ, Switzerland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Contact: ryenw@microsoft.com</a:t>
            </a:r>
          </a:p>
        </p:txBody>
      </p:sp>
    </p:spTree>
    <p:extLst>
      <p:ext uri="{BB962C8B-B14F-4D97-AF65-F5344CB8AC3E}">
        <p14:creationId xmlns:p14="http://schemas.microsoft.com/office/powerpoint/2010/main" val="30833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Features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077" y="1950578"/>
            <a:ext cx="6934200" cy="272415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7206" y="5016381"/>
            <a:ext cx="8065294" cy="1566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Much more search behavior when there are multiple users</a:t>
            </a:r>
          </a:p>
          <a:p>
            <a:pPr marL="0" indent="0">
              <a:buNone/>
            </a:pPr>
            <a:r>
              <a:rPr lang="en-US" dirty="0" smtClean="0"/>
              <a:t>- More searching</a:t>
            </a:r>
            <a:r>
              <a:rPr lang="en-US" dirty="0"/>
              <a:t> </a:t>
            </a:r>
            <a:r>
              <a:rPr lang="en-US" dirty="0" smtClean="0"/>
              <a:t>and clicking, and diversity in queries/clicks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BUT</a:t>
            </a:r>
            <a:r>
              <a:rPr lang="en-US" dirty="0" smtClean="0"/>
              <a:t> some of this also applies to active searchers 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46542" y="1788399"/>
            <a:ext cx="566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Increase in behavioral features for many users vs. single user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39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773781"/>
          </a:xfrm>
        </p:spPr>
        <p:txBody>
          <a:bodyPr/>
          <a:lstStyle/>
          <a:p>
            <a:r>
              <a:rPr lang="en-US" dirty="0" smtClean="0"/>
              <a:t>Temporal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556343"/>
            <a:ext cx="8065294" cy="5026793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ariance in time </a:t>
            </a:r>
            <a:br>
              <a:rPr lang="en-US" dirty="0" smtClean="0"/>
            </a:br>
            <a:r>
              <a:rPr lang="en-US" dirty="0" smtClean="0"/>
              <a:t>at which searches are </a:t>
            </a:r>
            <a:br>
              <a:rPr lang="en-US" dirty="0" smtClean="0"/>
            </a:br>
            <a:r>
              <a:rPr lang="en-US" dirty="0" smtClean="0"/>
              <a:t>issued, specifically:</a:t>
            </a:r>
          </a:p>
          <a:p>
            <a:r>
              <a:rPr lang="en-US" dirty="0" smtClean="0"/>
              <a:t>- Day of </a:t>
            </a:r>
            <a:r>
              <a:rPr lang="en-US" dirty="0" smtClean="0"/>
              <a:t>week entropy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Time of </a:t>
            </a:r>
            <a:r>
              <a:rPr lang="en-US" dirty="0"/>
              <a:t>day entropy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Large differences with </a:t>
            </a:r>
            <a:br>
              <a:rPr lang="en-US" dirty="0" smtClean="0"/>
            </a:br>
            <a:r>
              <a:rPr lang="en-US" dirty="0" smtClean="0"/>
              <a:t>varying numbers of</a:t>
            </a:r>
            <a:br>
              <a:rPr lang="en-US" dirty="0" smtClean="0"/>
            </a:br>
            <a:r>
              <a:rPr lang="en-US" dirty="0" smtClean="0"/>
              <a:t>searchers associated </a:t>
            </a:r>
            <a:br>
              <a:rPr lang="en-US" dirty="0" smtClean="0"/>
            </a:br>
            <a:r>
              <a:rPr lang="en-US" dirty="0" smtClean="0"/>
              <a:t>with</a:t>
            </a:r>
            <a:r>
              <a:rPr lang="en-US" dirty="0"/>
              <a:t> </a:t>
            </a:r>
            <a:r>
              <a:rPr lang="en-US" dirty="0" smtClean="0"/>
              <a:t>searching on the </a:t>
            </a:r>
            <a:br>
              <a:rPr lang="en-US" dirty="0" smtClean="0"/>
            </a:br>
            <a:r>
              <a:rPr lang="en-US" dirty="0" smtClean="0"/>
              <a:t>machine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51630"/>
          <a:stretch/>
        </p:blipFill>
        <p:spPr>
          <a:xfrm>
            <a:off x="3984171" y="1273314"/>
            <a:ext cx="4588329" cy="530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Topical/Content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4064794" cy="4534792"/>
          </a:xfrm>
        </p:spPr>
        <p:txBody>
          <a:bodyPr>
            <a:normAutofit/>
          </a:bodyPr>
          <a:lstStyle/>
          <a:p>
            <a:r>
              <a:rPr lang="en-US" dirty="0" smtClean="0"/>
              <a:t>Observed similar variations in entropy for topics and the readability of content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Topic pair (Ti, </a:t>
            </a:r>
            <a:r>
              <a:rPr lang="en-US" dirty="0" err="1" smtClean="0"/>
              <a:t>Tj</a:t>
            </a:r>
            <a:r>
              <a:rPr lang="en-US" dirty="0" smtClean="0"/>
              <a:t>) in </a:t>
            </a:r>
            <a:r>
              <a:rPr lang="en-US" dirty="0" smtClean="0"/>
              <a:t>4-hr </a:t>
            </a:r>
            <a:r>
              <a:rPr lang="en-US" dirty="0" smtClean="0"/>
              <a:t>bucket</a:t>
            </a:r>
          </a:p>
          <a:p>
            <a:r>
              <a:rPr lang="en-US" dirty="0" smtClean="0"/>
              <a:t>Topic association: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Multi-searcher machines overestimate </a:t>
            </a:r>
            <a:r>
              <a:rPr lang="en-US" dirty="0" smtClean="0"/>
              <a:t>topic associations </a:t>
            </a:r>
            <a:r>
              <a:rPr lang="en-US" dirty="0" smtClean="0"/>
              <a:t>for 90% </a:t>
            </a:r>
            <a:r>
              <a:rPr lang="en-US" dirty="0" smtClean="0"/>
              <a:t>of </a:t>
            </a:r>
            <a:r>
              <a:rPr lang="en-US" dirty="0" smtClean="0"/>
              <a:t>pairs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560" y="1649338"/>
            <a:ext cx="4151300" cy="4878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833" r="9053"/>
          <a:stretch/>
        </p:blipFill>
        <p:spPr>
          <a:xfrm>
            <a:off x="678122" y="4622161"/>
            <a:ext cx="3415314" cy="56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095" y="2589590"/>
            <a:ext cx="8079581" cy="1658198"/>
          </a:xfrm>
        </p:spPr>
        <p:txBody>
          <a:bodyPr/>
          <a:lstStyle/>
          <a:p>
            <a:pPr algn="ctr"/>
            <a:r>
              <a:rPr lang="en-US" b="1" dirty="0" smtClean="0"/>
              <a:t>Prediction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we predict multi-user 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190" y="0"/>
            <a:ext cx="8079581" cy="1658198"/>
          </a:xfrm>
        </p:spPr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415143"/>
            <a:ext cx="8299337" cy="5170713"/>
          </a:xfrm>
        </p:spPr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Two prediction </a:t>
            </a:r>
            <a:r>
              <a:rPr lang="en-US" dirty="0" smtClean="0"/>
              <a:t>tasks: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b="1" dirty="0" smtClean="0"/>
              <a:t>Classification task</a:t>
            </a:r>
          </a:p>
          <a:p>
            <a:pPr marL="0" indent="0">
              <a:buNone/>
            </a:pPr>
            <a:r>
              <a:rPr lang="en-US" dirty="0" smtClean="0"/>
              <a:t>Question: </a:t>
            </a:r>
            <a:r>
              <a:rPr lang="en-US" i="1" dirty="0" smtClean="0"/>
              <a:t>Is a machine identifier composed of multiple people?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Regression task</a:t>
            </a:r>
          </a:p>
          <a:p>
            <a:pPr marL="0" indent="0">
              <a:buNone/>
            </a:pPr>
            <a:r>
              <a:rPr lang="en-US" dirty="0" smtClean="0"/>
              <a:t>Question: </a:t>
            </a:r>
            <a:r>
              <a:rPr lang="en-US" i="1" dirty="0" smtClean="0"/>
              <a:t>If multiple users behind machine identifier, how many?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MART classification and </a:t>
            </a:r>
            <a:r>
              <a:rPr lang="en-US" dirty="0" smtClean="0"/>
              <a:t>regression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Use all features described so far</a:t>
            </a:r>
            <a:endParaRPr lang="en-US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10-fold CV (at user level), 10 runs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Can chain models: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33179" y="5411922"/>
            <a:ext cx="1306286" cy="9144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Regressor</a:t>
            </a:r>
            <a:endParaRPr lang="en-US" b="1" dirty="0"/>
          </a:p>
        </p:txBody>
      </p:sp>
      <p:sp>
        <p:nvSpPr>
          <p:cNvPr id="7" name="Diamond 6"/>
          <p:cNvSpPr/>
          <p:nvPr/>
        </p:nvSpPr>
        <p:spPr>
          <a:xfrm>
            <a:off x="4976328" y="5194208"/>
            <a:ext cx="1349828" cy="1349828"/>
          </a:xfrm>
          <a:prstGeom prst="diamond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k </a:t>
            </a:r>
            <a:r>
              <a:rPr lang="en-US" sz="1400" b="1" dirty="0" smtClean="0"/>
              <a:t>&gt; 1?</a:t>
            </a:r>
            <a:endParaRPr lang="en-US" sz="1400" b="1" dirty="0"/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4569305" y="5869122"/>
            <a:ext cx="407023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26156" y="5869122"/>
            <a:ext cx="407023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39465" y="5869122"/>
            <a:ext cx="407023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651242" y="4845491"/>
            <a:ext cx="0" cy="34380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16966" y="5476942"/>
            <a:ext cx="48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65529" y="4845491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5130776" y="5563540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Classifier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0407" y="5542195"/>
            <a:ext cx="1103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{Features}</a:t>
            </a:r>
          </a:p>
          <a:p>
            <a:pPr algn="r"/>
            <a:r>
              <a:rPr lang="en-US" b="1" dirty="0" smtClean="0"/>
              <a:t>Label</a:t>
            </a:r>
          </a:p>
          <a:p>
            <a:pPr algn="r"/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8399228" y="566160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k'</a:t>
            </a:r>
            <a:endParaRPr lang="en-US" i="1" dirty="0"/>
          </a:p>
        </p:txBody>
      </p:sp>
      <p:sp>
        <p:nvSpPr>
          <p:cNvPr id="19" name="Rectangle 18"/>
          <p:cNvSpPr/>
          <p:nvPr/>
        </p:nvSpPr>
        <p:spPr>
          <a:xfrm>
            <a:off x="5316054" y="4506841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k‘ </a:t>
            </a:r>
            <a:r>
              <a:rPr lang="en-US" b="1" dirty="0" smtClean="0"/>
              <a:t>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and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581578"/>
          </a:xfrm>
        </p:spPr>
        <p:txBody>
          <a:bodyPr/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Features from the characterization: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Behavioral, Temporal, Topical, and Content</a:t>
            </a:r>
            <a:endParaRPr lang="en-US" dirty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Plus </a:t>
            </a:r>
            <a:r>
              <a:rPr lang="en-US" b="1" dirty="0" smtClean="0"/>
              <a:t>Referential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Indications that there is likely to be another member of household, e.g., reference to spouse, child, roommate, etc. in queries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Labels: 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b="1" dirty="0" smtClean="0"/>
              <a:t>Classification</a:t>
            </a:r>
            <a:r>
              <a:rPr lang="en-US" dirty="0" smtClean="0"/>
              <a:t>: Multi-user (1) vs. single user (0)</a:t>
            </a:r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b="1" dirty="0" smtClean="0"/>
              <a:t>Regression</a:t>
            </a:r>
            <a:r>
              <a:rPr lang="en-US" dirty="0" smtClean="0"/>
              <a:t>: Number of users associated with machine id</a:t>
            </a:r>
          </a:p>
        </p:txBody>
      </p:sp>
    </p:spTree>
    <p:extLst>
      <p:ext uri="{BB962C8B-B14F-4D97-AF65-F5344CB8AC3E}">
        <p14:creationId xmlns:p14="http://schemas.microsoft.com/office/powerpoint/2010/main" val="49997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855" y="1666430"/>
            <a:ext cx="6329707" cy="36280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60434" y="3770833"/>
            <a:ext cx="5623132" cy="237145"/>
          </a:xfrm>
          <a:prstGeom prst="rect">
            <a:avLst/>
          </a:prstGeom>
          <a:solidFill>
            <a:srgbClr val="FFFF00">
              <a:alpha val="30196"/>
            </a:srgb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84118" y="5499532"/>
            <a:ext cx="6961817" cy="46514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Temporal features </a:t>
            </a:r>
            <a:r>
              <a:rPr lang="en-US" dirty="0" smtClean="0"/>
              <a:t>appear important for this task</a:t>
            </a:r>
          </a:p>
        </p:txBody>
      </p:sp>
    </p:spTree>
    <p:extLst>
      <p:ext uri="{BB962C8B-B14F-4D97-AF65-F5344CB8AC3E}">
        <p14:creationId xmlns:p14="http://schemas.microsoft.com/office/powerpoint/2010/main" val="41523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 Time of Day </a:t>
            </a:r>
            <a:r>
              <a:rPr lang="en-US" u="sng" dirty="0" smtClean="0"/>
              <a:t>ONLY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7" y="1993393"/>
            <a:ext cx="3540420" cy="4396521"/>
          </a:xfrm>
        </p:spPr>
        <p:txBody>
          <a:bodyPr/>
          <a:lstStyle/>
          <a:p>
            <a:r>
              <a:rPr lang="en-US" dirty="0" smtClean="0"/>
              <a:t>Variant that uses eight features that are only associated with the time of day </a:t>
            </a:r>
            <a:r>
              <a:rPr lang="en-US" dirty="0" smtClean="0"/>
              <a:t>only (e.g., hour bucket, bucket entropy)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Perf. similar to full model</a:t>
            </a:r>
            <a:endParaRPr lang="en-US" dirty="0"/>
          </a:p>
          <a:p>
            <a:r>
              <a:rPr lang="en-US" dirty="0" smtClean="0"/>
              <a:t>Simpler to implement than the </a:t>
            </a:r>
            <a:r>
              <a:rPr lang="en-US" dirty="0" smtClean="0"/>
              <a:t>complete </a:t>
            </a:r>
            <a:r>
              <a:rPr lang="en-US" dirty="0" smtClean="0"/>
              <a:t>range of features highlighted </a:t>
            </a:r>
            <a:r>
              <a:rPr lang="en-US" dirty="0" smtClean="0"/>
              <a:t>earlier – </a:t>
            </a:r>
            <a:r>
              <a:rPr lang="en-US" b="1" dirty="0" smtClean="0"/>
              <a:t>8 features vs 80!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258" y="1760437"/>
            <a:ext cx="4983275" cy="444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Prediction: Regression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614" y="2238994"/>
            <a:ext cx="6458112" cy="38327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82344" y="4129754"/>
            <a:ext cx="3290131" cy="237145"/>
          </a:xfrm>
          <a:prstGeom prst="rect">
            <a:avLst/>
          </a:prstGeom>
          <a:solidFill>
            <a:srgbClr val="FFFF00">
              <a:alpha val="30196"/>
            </a:srgb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803165"/>
            <a:ext cx="8065294" cy="516593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Same features as for classification, different label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461963" indent="0">
              <a:buNone/>
            </a:pPr>
            <a:r>
              <a:rPr lang="en-US" i="1" dirty="0" smtClean="0"/>
              <a:t>NRMSE</a:t>
            </a:r>
            <a:r>
              <a:rPr lang="en-US" dirty="0" smtClean="0"/>
              <a:t> =</a:t>
            </a:r>
          </a:p>
          <a:p>
            <a:pPr marL="461963" indent="0">
              <a:buNone/>
            </a:pPr>
            <a:r>
              <a:rPr lang="en-US" i="1" dirty="0" smtClean="0"/>
              <a:t>RMSE</a:t>
            </a:r>
            <a:r>
              <a:rPr lang="en-US" dirty="0" smtClean="0"/>
              <a:t>/(</a:t>
            </a:r>
            <a:r>
              <a:rPr lang="en-US" i="1" dirty="0" smtClean="0"/>
              <a:t>k</a:t>
            </a:r>
            <a:r>
              <a:rPr lang="en-US" i="1" baseline="-25000" dirty="0" smtClean="0"/>
              <a:t>max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i="1" dirty="0" smtClean="0"/>
              <a:t>k</a:t>
            </a:r>
            <a:r>
              <a:rPr lang="en-US" i="1" baseline="-25000" dirty="0" smtClean="0"/>
              <a:t>min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Time-of-day </a:t>
            </a:r>
            <a:r>
              <a:rPr lang="en-US" dirty="0"/>
              <a:t>features not as useful here (</a:t>
            </a:r>
            <a:r>
              <a:rPr lang="en-US" i="1" dirty="0" smtClean="0"/>
              <a:t>NRMSE</a:t>
            </a:r>
            <a:r>
              <a:rPr lang="en-US" dirty="0" smtClean="0"/>
              <a:t>=0.1300)</a:t>
            </a:r>
          </a:p>
        </p:txBody>
      </p:sp>
    </p:spTree>
    <p:extLst>
      <p:ext uri="{BB962C8B-B14F-4D97-AF65-F5344CB8AC3E}">
        <p14:creationId xmlns:p14="http://schemas.microsoft.com/office/powerpoint/2010/main" val="19521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110930"/>
          </a:xfrm>
        </p:spPr>
        <p:txBody>
          <a:bodyPr/>
          <a:lstStyle/>
          <a:p>
            <a:r>
              <a:rPr lang="en-US" dirty="0" smtClean="0"/>
              <a:t>Top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8029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Need the additional features for regression task</a:t>
            </a:r>
          </a:p>
          <a:p>
            <a:pPr marL="35433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Features linked to </a:t>
            </a:r>
            <a:r>
              <a:rPr lang="en-US" b="1" dirty="0" smtClean="0">
                <a:solidFill>
                  <a:srgbClr val="FFC000"/>
                </a:solidFill>
              </a:rPr>
              <a:t>children’s interests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are </a:t>
            </a:r>
            <a:r>
              <a:rPr lang="en-US" dirty="0" smtClean="0"/>
              <a:t>important</a:t>
            </a:r>
          </a:p>
          <a:p>
            <a:pPr marL="35433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Where there is </a:t>
            </a:r>
            <a:r>
              <a:rPr lang="en-US" dirty="0" smtClean="0"/>
              <a:t>a </a:t>
            </a:r>
            <a:r>
              <a:rPr lang="en-US" dirty="0" smtClean="0"/>
              <a:t>child, there is at least one adult (=&gt; N ≥ 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702" y="1461331"/>
            <a:ext cx="6082595" cy="3760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56987" y="3984475"/>
            <a:ext cx="5512037" cy="690075"/>
          </a:xfrm>
          <a:prstGeom prst="rect">
            <a:avLst/>
          </a:prstGeom>
          <a:solidFill>
            <a:srgbClr val="FFFF00">
              <a:alpha val="30196"/>
            </a:srgb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3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487795" cy="1658198"/>
          </a:xfrm>
        </p:spPr>
        <p:txBody>
          <a:bodyPr/>
          <a:lstStyle/>
          <a:p>
            <a:r>
              <a:rPr lang="en-US" dirty="0" smtClean="0"/>
              <a:t>IDs in </a:t>
            </a:r>
            <a:r>
              <a:rPr lang="en-US" dirty="0"/>
              <a:t>Behavioral Analysis @ </a:t>
            </a:r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553033" cy="4791968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Search engines use </a:t>
            </a:r>
            <a:r>
              <a:rPr lang="en-US" dirty="0"/>
              <a:t>machine </a:t>
            </a:r>
            <a:r>
              <a:rPr lang="en-US" dirty="0" smtClean="0"/>
              <a:t>ids based </a:t>
            </a:r>
            <a:r>
              <a:rPr lang="en-US" dirty="0"/>
              <a:t>on cookies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Assume 1:1 mapping </a:t>
            </a:r>
            <a:r>
              <a:rPr lang="en-US" dirty="0" smtClean="0"/>
              <a:t>from </a:t>
            </a:r>
            <a:r>
              <a:rPr lang="en-US" dirty="0" smtClean="0"/>
              <a:t>ids </a:t>
            </a:r>
            <a:r>
              <a:rPr lang="en-US" dirty="0" smtClean="0"/>
              <a:t>(e.g., FDED432F901D) to </a:t>
            </a:r>
            <a:r>
              <a:rPr lang="en-US" dirty="0" smtClean="0"/>
              <a:t>people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However, </a:t>
            </a:r>
            <a:r>
              <a:rPr lang="en-US" dirty="0" smtClean="0"/>
              <a:t>multi-user computer usage is common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2011 Census data: 75% of U.S. households have a computer</a:t>
            </a:r>
          </a:p>
          <a:p>
            <a:pPr marL="35433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In most homes that machine is shared between multiple people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8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095" y="2589590"/>
            <a:ext cx="8079581" cy="1658198"/>
          </a:xfrm>
        </p:spPr>
        <p:txBody>
          <a:bodyPr/>
          <a:lstStyle/>
          <a:p>
            <a:pPr algn="ctr"/>
            <a:r>
              <a:rPr lang="en-US" b="1" dirty="0" smtClean="0"/>
              <a:t>Assignment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we assign to correct user?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0"/>
            <a:ext cx="8636795" cy="1658198"/>
          </a:xfrm>
        </p:spPr>
        <p:txBody>
          <a:bodyPr>
            <a:normAutofit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393371"/>
            <a:ext cx="8636794" cy="5334000"/>
          </a:xfrm>
        </p:spPr>
        <p:txBody>
          <a:bodyPr>
            <a:norm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Given the </a:t>
            </a:r>
            <a:r>
              <a:rPr lang="en-US" i="1" dirty="0" smtClean="0"/>
              <a:t>k’</a:t>
            </a:r>
            <a:r>
              <a:rPr lang="en-US" dirty="0" smtClean="0"/>
              <a:t> from the regressor, run </a:t>
            </a:r>
            <a:r>
              <a:rPr lang="en-US" i="1" dirty="0" smtClean="0"/>
              <a:t>k</a:t>
            </a:r>
            <a:r>
              <a:rPr lang="en-US" dirty="0" smtClean="0"/>
              <a:t>-means clustering on the history from each machine identifier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Real-time assignment – given a user session:</a:t>
            </a:r>
          </a:p>
          <a:p>
            <a:pPr marL="411480" lvl="1" indent="-228600">
              <a:buFont typeface="Arial" panose="020B0604020202020204" pitchFamily="34" charset="0"/>
              <a:buChar char="•"/>
            </a:pPr>
            <a:r>
              <a:rPr lang="en-US" dirty="0" smtClean="0"/>
              <a:t>Compare 1</a:t>
            </a:r>
            <a:r>
              <a:rPr lang="en-US" baseline="30000" dirty="0" smtClean="0"/>
              <a:t>st</a:t>
            </a:r>
            <a:r>
              <a:rPr lang="en-US" dirty="0" smtClean="0"/>
              <a:t> query in session to cluster(s), assign to most similar</a:t>
            </a:r>
          </a:p>
          <a:p>
            <a:pPr marL="411480" lvl="1" indent="-228600">
              <a:buFont typeface="Arial" panose="020B0604020202020204" pitchFamily="34" charset="0"/>
              <a:buChar char="•"/>
            </a:pPr>
            <a:r>
              <a:rPr lang="en-US" dirty="0" smtClean="0"/>
              <a:t>Compute similarity </a:t>
            </a:r>
            <a:r>
              <a:rPr lang="en-US" dirty="0" smtClean="0"/>
              <a:t>between session/cluster </a:t>
            </a:r>
            <a:r>
              <a:rPr lang="en-US" dirty="0" smtClean="0"/>
              <a:t>representative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Accuracy</a:t>
            </a:r>
            <a:r>
              <a:rPr lang="en-US" dirty="0" smtClean="0"/>
              <a:t> =</a:t>
            </a:r>
            <a:br>
              <a:rPr lang="en-US" dirty="0" smtClean="0"/>
            </a:br>
            <a:r>
              <a:rPr lang="en-US" dirty="0" smtClean="0"/>
              <a:t>proportion of</a:t>
            </a:r>
            <a:br>
              <a:rPr lang="en-US" dirty="0" smtClean="0"/>
            </a:br>
            <a:r>
              <a:rPr lang="en-US" dirty="0" smtClean="0"/>
              <a:t>assignments</a:t>
            </a:r>
            <a:br>
              <a:rPr lang="en-US" dirty="0" smtClean="0"/>
            </a:br>
            <a:r>
              <a:rPr lang="en-US" dirty="0" smtClean="0"/>
              <a:t>correct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Purity</a:t>
            </a:r>
            <a:r>
              <a:rPr lang="en-US" dirty="0" smtClean="0"/>
              <a:t> =</a:t>
            </a:r>
            <a:br>
              <a:rPr lang="en-US" dirty="0" smtClean="0"/>
            </a:br>
            <a:r>
              <a:rPr lang="en-US" dirty="0" smtClean="0"/>
              <a:t>proportion of </a:t>
            </a:r>
            <a:br>
              <a:rPr lang="en-US" dirty="0" smtClean="0"/>
            </a:br>
            <a:r>
              <a:rPr lang="en-US" dirty="0" smtClean="0"/>
              <a:t>assigned cluster</a:t>
            </a:r>
            <a:br>
              <a:rPr lang="en-US" dirty="0" smtClean="0"/>
            </a:br>
            <a:r>
              <a:rPr lang="en-US" dirty="0" smtClean="0"/>
              <a:t>to correct user</a:t>
            </a:r>
          </a:p>
          <a:p>
            <a:pPr marL="0" indent="0">
              <a:buNone/>
            </a:pPr>
            <a:r>
              <a:rPr lang="en-US" b="1" dirty="0" smtClean="0"/>
              <a:t>Baseline</a:t>
            </a:r>
            <a:r>
              <a:rPr lang="en-US" dirty="0" smtClean="0"/>
              <a:t> = one user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234" y="3637892"/>
            <a:ext cx="5535337" cy="27458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62699" y="5010801"/>
            <a:ext cx="4153257" cy="219227"/>
          </a:xfrm>
          <a:prstGeom prst="rect">
            <a:avLst/>
          </a:prstGeom>
          <a:solidFill>
            <a:srgbClr val="FFFF00">
              <a:alpha val="30196"/>
            </a:srgb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88008"/>
            <a:ext cx="8079581" cy="1658198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636794" cy="4441590"/>
          </a:xfrm>
        </p:spPr>
        <p:txBody>
          <a:bodyPr>
            <a:normAutofit/>
          </a:bodyPr>
          <a:lstStyle/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 smtClean="0"/>
              <a:t>comScore </a:t>
            </a:r>
            <a:r>
              <a:rPr lang="en-US" dirty="0" smtClean="0"/>
              <a:t>data based on self-identification (Errors? Not apparent)</a:t>
            </a:r>
          </a:p>
          <a:p>
            <a:pPr marL="0" indent="0">
              <a:buNone/>
            </a:pPr>
            <a:endParaRPr lang="en-US" dirty="0" smtClean="0"/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dirty="0"/>
              <a:t>Need to </a:t>
            </a:r>
            <a:r>
              <a:rPr lang="en-US" dirty="0" smtClean="0"/>
              <a:t>explore</a:t>
            </a:r>
            <a:r>
              <a:rPr lang="en-US" dirty="0" smtClean="0"/>
              <a:t>: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Utility </a:t>
            </a:r>
            <a:r>
              <a:rPr lang="en-US" dirty="0" smtClean="0"/>
              <a:t>of sign-in to search engines as proxy for person </a:t>
            </a:r>
            <a:r>
              <a:rPr lang="en-US" dirty="0" smtClean="0"/>
              <a:t>identifier</a:t>
            </a:r>
          </a:p>
          <a:p>
            <a:pPr marL="687388" lvl="2" indent="-230188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.g., </a:t>
            </a:r>
            <a:endParaRPr lang="en-US" dirty="0"/>
          </a:p>
          <a:p>
            <a:pPr marL="182880" lvl="1" indent="0">
              <a:buNone/>
            </a:pPr>
            <a:endParaRPr lang="en-US" dirty="0"/>
          </a:p>
          <a:p>
            <a:pPr marL="413068" lvl="1" indent="-230188">
              <a:buFont typeface="Arial" panose="020B0604020202020204" pitchFamily="34" charset="0"/>
              <a:buChar char="•"/>
            </a:pPr>
            <a:r>
              <a:rPr lang="en-US" dirty="0" smtClean="0"/>
              <a:t>Different analysis timeframes (e.g., one </a:t>
            </a:r>
            <a:r>
              <a:rPr lang="en-US" dirty="0" smtClean="0"/>
              <a:t>month vs. two years)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247" r="2986"/>
          <a:stretch/>
        </p:blipFill>
        <p:spPr>
          <a:xfrm>
            <a:off x="1839686" y="4214188"/>
            <a:ext cx="2831046" cy="281149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2492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63" y="499533"/>
            <a:ext cx="8079581" cy="784981"/>
          </a:xfrm>
        </p:spPr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17" y="1851878"/>
            <a:ext cx="8710783" cy="4516264"/>
          </a:xfrm>
        </p:spPr>
        <p:txBody>
          <a:bodyPr>
            <a:normAutofit/>
          </a:bodyPr>
          <a:lstStyle/>
          <a:p>
            <a:pPr marL="228600" indent="-174625">
              <a:buFont typeface="Arial" panose="020B0604020202020204" pitchFamily="34" charset="0"/>
              <a:buChar char="•"/>
            </a:pPr>
            <a:r>
              <a:rPr lang="en-US" dirty="0" smtClean="0"/>
              <a:t>Introduced activity attribution challenge</a:t>
            </a:r>
          </a:p>
          <a:p>
            <a:pPr marL="228600" indent="-17462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28600" indent="-174625">
              <a:buFont typeface="Arial" panose="020B0604020202020204" pitchFamily="34" charset="0"/>
              <a:buChar char="•"/>
            </a:pPr>
            <a:r>
              <a:rPr lang="en-US" dirty="0" smtClean="0"/>
              <a:t>Clear </a:t>
            </a:r>
            <a:r>
              <a:rPr lang="en-US" dirty="0" smtClean="0"/>
              <a:t>differences in logged behavior for one user vs. </a:t>
            </a:r>
            <a:r>
              <a:rPr lang="en-US" dirty="0" smtClean="0"/>
              <a:t>many</a:t>
            </a:r>
            <a:endParaRPr lang="en-US" dirty="0" smtClean="0"/>
          </a:p>
          <a:p>
            <a:pPr marL="228600" indent="-17462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28600" indent="-174625">
              <a:buFont typeface="Arial" panose="020B0604020202020204" pitchFamily="34" charset="0"/>
              <a:buChar char="•"/>
            </a:pPr>
            <a:r>
              <a:rPr lang="en-US" dirty="0" smtClean="0"/>
              <a:t>Possible </a:t>
            </a:r>
            <a:r>
              <a:rPr lang="en-US" dirty="0" smtClean="0"/>
              <a:t>to </a:t>
            </a:r>
            <a:r>
              <a:rPr lang="en-US" dirty="0" smtClean="0"/>
              <a:t>accurately:</a:t>
            </a:r>
            <a:endParaRPr lang="en-US" dirty="0" smtClean="0">
              <a:solidFill>
                <a:schemeClr val="tx1"/>
              </a:solidFill>
            </a:endParaRPr>
          </a:p>
          <a:p>
            <a:pPr marL="236855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smtClean="0"/>
              <a:t>Predict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f </a:t>
            </a:r>
            <a:r>
              <a:rPr lang="en-US" dirty="0" smtClean="0">
                <a:solidFill>
                  <a:schemeClr val="tx1"/>
                </a:solidFill>
              </a:rPr>
              <a:t>multiple users are behind a machine id (AUC = 0.94)</a:t>
            </a:r>
          </a:p>
          <a:p>
            <a:pPr marL="236855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smtClean="0">
                <a:solidFill>
                  <a:schemeClr val="tx1"/>
                </a:solidFill>
              </a:rPr>
              <a:t>Estimate 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umber </a:t>
            </a:r>
            <a:r>
              <a:rPr lang="en-US" dirty="0" smtClean="0">
                <a:solidFill>
                  <a:schemeClr val="tx1"/>
                </a:solidFill>
              </a:rPr>
              <a:t>of users behind </a:t>
            </a:r>
            <a:r>
              <a:rPr lang="en-US" dirty="0" smtClean="0">
                <a:solidFill>
                  <a:schemeClr val="tx1"/>
                </a:solidFill>
              </a:rPr>
              <a:t>machine id </a:t>
            </a:r>
            <a:r>
              <a:rPr lang="en-US" dirty="0" smtClean="0">
                <a:solidFill>
                  <a:schemeClr val="tx1"/>
                </a:solidFill>
              </a:rPr>
              <a:t>(NRMSE = </a:t>
            </a:r>
            <a:r>
              <a:rPr lang="en-US" dirty="0" smtClean="0">
                <a:solidFill>
                  <a:schemeClr val="tx1"/>
                </a:solidFill>
              </a:rPr>
              <a:t>0.092)</a:t>
            </a:r>
          </a:p>
          <a:p>
            <a:pPr marL="236855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3. Assign queries to people (75</a:t>
            </a:r>
            <a:r>
              <a:rPr lang="en-US" dirty="0" smtClean="0">
                <a:solidFill>
                  <a:schemeClr val="tx1"/>
                </a:solidFill>
              </a:rPr>
              <a:t>% accuracy, 56% gain </a:t>
            </a:r>
            <a:r>
              <a:rPr lang="en-US" dirty="0" smtClean="0"/>
              <a:t>over baseline) </a:t>
            </a:r>
          </a:p>
          <a:p>
            <a:pPr marL="228600" indent="-174625">
              <a:buFont typeface="Arial" panose="020B0604020202020204" pitchFamily="34" charset="0"/>
              <a:buChar char="•"/>
            </a:pPr>
            <a:endParaRPr lang="en-US" dirty="0"/>
          </a:p>
          <a:p>
            <a:pPr marL="228600" indent="-174625">
              <a:buFont typeface="Arial" panose="020B0604020202020204" pitchFamily="34" charset="0"/>
              <a:buChar char="•"/>
            </a:pPr>
            <a:r>
              <a:rPr lang="en-US" b="1" dirty="0" smtClean="0"/>
              <a:t>Future work</a:t>
            </a:r>
            <a:r>
              <a:rPr lang="en-US" dirty="0" smtClean="0"/>
              <a:t>: Apply methods to personalization, advertising,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</a:t>
            </a:r>
            <a:r>
              <a:rPr lang="en-US" dirty="0" smtClean="0"/>
              <a:t>Web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636795" cy="4864607"/>
          </a:xfrm>
        </p:spPr>
        <p:txBody>
          <a:bodyPr>
            <a:norm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Analyzed two </a:t>
            </a:r>
            <a:r>
              <a:rPr lang="en-US" dirty="0" smtClean="0"/>
              <a:t>years’ </a:t>
            </a:r>
            <a:r>
              <a:rPr lang="en-US" dirty="0" smtClean="0"/>
              <a:t>of comScore search </a:t>
            </a:r>
            <a:r>
              <a:rPr lang="en-US" dirty="0" smtClean="0"/>
              <a:t>data </a:t>
            </a:r>
            <a:r>
              <a:rPr lang="en-US" dirty="0" smtClean="0"/>
              <a:t>(all </a:t>
            </a:r>
            <a:r>
              <a:rPr lang="en-US" dirty="0" smtClean="0"/>
              <a:t>engines, en-US)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Both machine identifiers </a:t>
            </a:r>
            <a:r>
              <a:rPr lang="en-US" i="1" dirty="0" smtClean="0"/>
              <a:t>and</a:t>
            </a:r>
            <a:r>
              <a:rPr lang="en-US" dirty="0" smtClean="0"/>
              <a:t> person identifiers </a:t>
            </a:r>
            <a:r>
              <a:rPr lang="en-US" dirty="0" smtClean="0"/>
              <a:t>(users self-identify)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1" dirty="0" smtClean="0"/>
              <a:t>Takeaway:</a:t>
            </a:r>
            <a:r>
              <a:rPr lang="en-US" dirty="0" smtClean="0"/>
              <a:t> 56% of machine ids comprise multi-user behavior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840"/>
          <a:stretch/>
        </p:blipFill>
        <p:spPr>
          <a:xfrm>
            <a:off x="1426283" y="2928257"/>
            <a:ext cx="6212852" cy="331553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950026" y="2841173"/>
            <a:ext cx="0" cy="298268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063077" y="3227048"/>
            <a:ext cx="639382" cy="42454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05858" y="3167565"/>
            <a:ext cx="2629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Multi-user (56%)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064347"/>
          </a:xfrm>
        </p:spPr>
        <p:txBody>
          <a:bodyPr/>
          <a:lstStyle/>
          <a:p>
            <a:r>
              <a:rPr lang="en-US" dirty="0" smtClean="0"/>
              <a:t>Handling Multiple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418602"/>
            <a:ext cx="8065294" cy="5255663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Limited current solutions in search engines </a:t>
            </a:r>
            <a:r>
              <a:rPr lang="en-US" dirty="0" smtClean="0"/>
              <a:t>(users can sign-in)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Some solutions in other domains, e.g., streaming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Users </a:t>
            </a:r>
            <a:r>
              <a:rPr lang="en-US" dirty="0"/>
              <a:t>can be asked to confirm identify </a:t>
            </a:r>
            <a:r>
              <a:rPr lang="en-US" dirty="0" smtClean="0"/>
              <a:t>(cumbersome</a:t>
            </a:r>
            <a:r>
              <a:rPr lang="en-US" dirty="0"/>
              <a:t>), e.g.,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Our Focus: </a:t>
            </a:r>
            <a:r>
              <a:rPr lang="en-US" dirty="0" smtClean="0"/>
              <a:t>Can </a:t>
            </a:r>
            <a:r>
              <a:rPr lang="en-US" dirty="0"/>
              <a:t>we </a:t>
            </a:r>
            <a:r>
              <a:rPr lang="en-US" dirty="0" smtClean="0"/>
              <a:t>do this automatically? (in context of search)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3968"/>
          <a:stretch/>
        </p:blipFill>
        <p:spPr>
          <a:xfrm>
            <a:off x="1666875" y="3008966"/>
            <a:ext cx="5810250" cy="2810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5247" r="2986"/>
          <a:stretch/>
        </p:blipFill>
        <p:spPr>
          <a:xfrm>
            <a:off x="6215742" y="1055914"/>
            <a:ext cx="2831046" cy="281149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2840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Attribution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549709" cy="4755750"/>
          </a:xfrm>
        </p:spPr>
        <p:txBody>
          <a:bodyPr>
            <a:normAutofit/>
          </a:bodyPr>
          <a:lstStyle/>
          <a:p>
            <a:r>
              <a:rPr lang="en-US" dirty="0" smtClean="0"/>
              <a:t>Given a stream of data from a machine identifier, attribute observed </a:t>
            </a:r>
            <a:r>
              <a:rPr lang="en-US" b="1" dirty="0" smtClean="0"/>
              <a:t>historic</a:t>
            </a:r>
            <a:r>
              <a:rPr lang="en-US" dirty="0" smtClean="0"/>
              <a:t> and </a:t>
            </a:r>
            <a:r>
              <a:rPr lang="en-US" b="1" dirty="0" smtClean="0"/>
              <a:t>new</a:t>
            </a:r>
            <a:r>
              <a:rPr lang="en-US" dirty="0" smtClean="0"/>
              <a:t> behavior to the correct person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Applications for: personalization, advertising, privacy protection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Related work in signal processing and fraud </a:t>
            </a:r>
            <a:r>
              <a:rPr lang="en-US" dirty="0" smtClean="0"/>
              <a:t>detection—hardly  any related </a:t>
            </a:r>
            <a:r>
              <a:rPr lang="en-US" dirty="0" smtClean="0"/>
              <a:t>work in user behavior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Research </a:t>
            </a:r>
            <a:r>
              <a:rPr lang="en-US" dirty="0" smtClean="0"/>
              <a:t>on “individual differences” in search activity is relevant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678556" y="3190115"/>
            <a:ext cx="6440092" cy="700755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568" y="2873920"/>
            <a:ext cx="3325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Historic behavior from machine id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306654" y="2862836"/>
            <a:ext cx="0" cy="146346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43042" y="3190115"/>
            <a:ext cx="134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New query</a:t>
            </a:r>
          </a:p>
          <a:p>
            <a:pPr algn="ctr"/>
            <a:r>
              <a:rPr lang="en-US" dirty="0" smtClean="0"/>
              <a:t>Which user?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6035" y="3355826"/>
            <a:ext cx="1632246" cy="369332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User 1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619411" y="3355826"/>
            <a:ext cx="1149284" cy="3693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User 2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3909824" y="3355826"/>
            <a:ext cx="1414205" cy="369332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User 1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477851" y="3355826"/>
            <a:ext cx="1281871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User 3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960347" y="4141637"/>
            <a:ext cx="161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{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b="1" dirty="0" smtClean="0"/>
              <a:t>user clusters}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940329" y="3987408"/>
            <a:ext cx="2020018" cy="3388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72000" y="3975925"/>
            <a:ext cx="2019768" cy="3427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8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parts to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636794" cy="4548921"/>
          </a:xfrm>
        </p:spPr>
        <p:txBody>
          <a:bodyPr>
            <a:normAutofit/>
          </a:bodyPr>
          <a:lstStyle/>
          <a:p>
            <a:pPr marL="347663" indent="-347663">
              <a:buNone/>
            </a:pPr>
            <a:r>
              <a:rPr lang="en-US" dirty="0" smtClean="0"/>
              <a:t>1.  </a:t>
            </a:r>
            <a:r>
              <a:rPr lang="en-US" b="1" dirty="0" smtClean="0"/>
              <a:t>Characterizing</a:t>
            </a:r>
            <a:r>
              <a:rPr lang="en-US" dirty="0" smtClean="0"/>
              <a:t> differences in behavior from a machine given the    presence of one user versus multiple users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 </a:t>
            </a:r>
            <a:r>
              <a:rPr lang="en-US" b="1" dirty="0" smtClean="0"/>
              <a:t>Predicting</a:t>
            </a:r>
            <a:r>
              <a:rPr lang="en-US" dirty="0" smtClean="0"/>
              <a:t>:</a:t>
            </a:r>
          </a:p>
          <a:p>
            <a:pPr marL="347663" lvl="1" indent="-347663">
              <a:buFontTx/>
              <a:buChar char="-"/>
            </a:pPr>
            <a:r>
              <a:rPr lang="en-US" dirty="0" smtClean="0"/>
              <a:t>Presence of multiple users (1 vs. </a:t>
            </a:r>
            <a:r>
              <a:rPr lang="en-US" i="1" dirty="0" smtClean="0"/>
              <a:t>N</a:t>
            </a:r>
            <a:r>
              <a:rPr lang="en-US" dirty="0" smtClean="0"/>
              <a:t> problem) (Classification task)</a:t>
            </a:r>
          </a:p>
          <a:p>
            <a:pPr marL="342900" lvl="1">
              <a:buFontTx/>
              <a:buChar char="-"/>
            </a:pPr>
            <a:r>
              <a:rPr lang="en-US" dirty="0" smtClean="0"/>
              <a:t>Estimating the number of users on a machine (Regression task)</a:t>
            </a:r>
          </a:p>
          <a:p>
            <a:pPr marL="342900" lvl="1">
              <a:buFontTx/>
              <a:buChar char="-"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3.  </a:t>
            </a:r>
            <a:r>
              <a:rPr lang="en-US" b="1" dirty="0" smtClean="0"/>
              <a:t>Associating </a:t>
            </a:r>
            <a:r>
              <a:rPr lang="en-US" dirty="0" smtClean="0"/>
              <a:t>behavior to the correct user (via clustering in our case)</a:t>
            </a:r>
          </a:p>
          <a:p>
            <a:pPr marL="342900" lvl="1">
              <a:buFontTx/>
              <a:buChar char="-"/>
            </a:pPr>
            <a:r>
              <a:rPr lang="en-US" dirty="0" smtClean="0"/>
              <a:t>e.g., New query arrives, which user issued that query?</a:t>
            </a:r>
          </a:p>
          <a:p>
            <a:pPr marL="342900" lvl="1">
              <a:buFontTx/>
              <a:buChar char="-"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Focus on characteristics and prediction in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6384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comScore </a:t>
            </a:r>
            <a:r>
              <a:rPr lang="en-US" dirty="0" smtClean="0"/>
              <a:t>Search Log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472721"/>
          </a:xfrm>
        </p:spPr>
        <p:txBody>
          <a:bodyPr>
            <a:norm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/>
              <a:t>Two years of data </a:t>
            </a:r>
            <a:r>
              <a:rPr lang="en-US" dirty="0" smtClean="0"/>
              <a:t>(2011-2013)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Purchased data from comScore (non proprietary)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Summary statistics: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Person information per machine is ground truth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3527651"/>
            <a:ext cx="719137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095" y="2034418"/>
            <a:ext cx="8079581" cy="2766181"/>
          </a:xfrm>
        </p:spPr>
        <p:txBody>
          <a:bodyPr/>
          <a:lstStyle/>
          <a:p>
            <a:pPr algn="ctr"/>
            <a:r>
              <a:rPr lang="en-US" b="1" dirty="0" smtClean="0"/>
              <a:t>Characterization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there within-id behavioral differences for one user vs. many?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Characterize behavior observed from a machine identifier along a number of different dimensions:</a:t>
            </a:r>
          </a:p>
          <a:p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1" dirty="0"/>
              <a:t>Behavioral:</a:t>
            </a:r>
            <a:r>
              <a:rPr lang="en-US" dirty="0"/>
              <a:t> # Queries, # Clicks, # Unique Query Terms, etc.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1" dirty="0"/>
              <a:t>Temporal:</a:t>
            </a:r>
            <a:r>
              <a:rPr lang="en-US" dirty="0"/>
              <a:t> </a:t>
            </a:r>
            <a:r>
              <a:rPr lang="en-US" dirty="0" smtClean="0"/>
              <a:t>Times machine used, Variations in time (hour, day)</a:t>
            </a:r>
            <a:endParaRPr lang="en-US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1" dirty="0"/>
              <a:t>Topical:</a:t>
            </a:r>
            <a:r>
              <a:rPr lang="en-US" dirty="0"/>
              <a:t> </a:t>
            </a:r>
            <a:r>
              <a:rPr lang="en-US" dirty="0" smtClean="0"/>
              <a:t>Types of topics, Variation </a:t>
            </a:r>
            <a:r>
              <a:rPr lang="en-US" dirty="0"/>
              <a:t>in topics of queries/clicks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1" dirty="0"/>
              <a:t>Content:</a:t>
            </a:r>
            <a:r>
              <a:rPr lang="en-US" dirty="0"/>
              <a:t> Nature of results viewed, inc. readability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2671</TotalTime>
  <Words>968</Words>
  <Application>Microsoft Office PowerPoint</Application>
  <PresentationFormat>On-screen Show (4:3)</PresentationFormat>
  <Paragraphs>190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 Light</vt:lpstr>
      <vt:lpstr>Metropolitan</vt:lpstr>
      <vt:lpstr>From Devices to People: Attribution of Search Activity in  Multi-User Settings</vt:lpstr>
      <vt:lpstr>IDs in Behavioral Analysis @ Scale</vt:lpstr>
      <vt:lpstr>Multi-User Web Search</vt:lpstr>
      <vt:lpstr>Handling Multiple Users</vt:lpstr>
      <vt:lpstr>Activity Attribution Challenge</vt:lpstr>
      <vt:lpstr>Three parts to analysis</vt:lpstr>
      <vt:lpstr>comScore Search Log Data</vt:lpstr>
      <vt:lpstr>Characterization Are there within-id behavioral differences for one user vs. many?</vt:lpstr>
      <vt:lpstr>Characterization</vt:lpstr>
      <vt:lpstr>Behavioral Features</vt:lpstr>
      <vt:lpstr>Temporal Features</vt:lpstr>
      <vt:lpstr>Topical/Content Features</vt:lpstr>
      <vt:lpstr>Prediction Can we predict multi-user ids?</vt:lpstr>
      <vt:lpstr>Prediction</vt:lpstr>
      <vt:lpstr>Features and Labels</vt:lpstr>
      <vt:lpstr>Classification: Results</vt:lpstr>
      <vt:lpstr>Classification: Time of Day ONLY</vt:lpstr>
      <vt:lpstr>Prediction: Regression</vt:lpstr>
      <vt:lpstr>Top Features</vt:lpstr>
      <vt:lpstr>Assignment Can we assign to correct user?</vt:lpstr>
      <vt:lpstr>Assignment</vt:lpstr>
      <vt:lpstr>Discussion</vt:lpstr>
      <vt:lpstr>Conclusions and 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Beliefs &amp; Biases  in Web Search</dc:title>
  <dc:creator>Ryen White</dc:creator>
  <cp:lastModifiedBy>Ryen White</cp:lastModifiedBy>
  <cp:revision>431</cp:revision>
  <cp:lastPrinted>2013-07-23T22:14:08Z</cp:lastPrinted>
  <dcterms:created xsi:type="dcterms:W3CDTF">2013-07-22T13:09:04Z</dcterms:created>
  <dcterms:modified xsi:type="dcterms:W3CDTF">2014-04-10T04:20:18Z</dcterms:modified>
</cp:coreProperties>
</file>